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35"/>
  </p:notesMasterIdLst>
  <p:sldIdLst>
    <p:sldId id="256" r:id="rId6"/>
    <p:sldId id="257" r:id="rId7"/>
    <p:sldId id="2147374268" r:id="rId8"/>
    <p:sldId id="259" r:id="rId9"/>
    <p:sldId id="2147374287" r:id="rId10"/>
    <p:sldId id="289" r:id="rId11"/>
    <p:sldId id="2147374257" r:id="rId12"/>
    <p:sldId id="2147374259" r:id="rId13"/>
    <p:sldId id="2147374260" r:id="rId14"/>
    <p:sldId id="2147374261" r:id="rId15"/>
    <p:sldId id="2147374262" r:id="rId16"/>
    <p:sldId id="2147374263" r:id="rId17"/>
    <p:sldId id="2147374264" r:id="rId18"/>
    <p:sldId id="2147374265" r:id="rId19"/>
    <p:sldId id="2147374266" r:id="rId20"/>
    <p:sldId id="261" r:id="rId21"/>
    <p:sldId id="2147374288" r:id="rId22"/>
    <p:sldId id="2147374258" r:id="rId23"/>
    <p:sldId id="2147374270" r:id="rId24"/>
    <p:sldId id="2147374276" r:id="rId25"/>
    <p:sldId id="2147374285" r:id="rId26"/>
    <p:sldId id="2147374286" r:id="rId27"/>
    <p:sldId id="2147374279" r:id="rId28"/>
    <p:sldId id="2147374271" r:id="rId29"/>
    <p:sldId id="2147374290" r:id="rId30"/>
    <p:sldId id="2147374289" r:id="rId31"/>
    <p:sldId id="2147374273" r:id="rId32"/>
    <p:sldId id="2147374274" r:id="rId33"/>
    <p:sldId id="2147374267" r:id="rId34"/>
  </p:sldIdLst>
  <p:sldSz cx="12192000" cy="6858000"/>
  <p:notesSz cx="7023100" cy="9309100"/>
  <p:embeddedFontLst>
    <p:embeddedFont>
      <p:font typeface="Helvetica Neue" panose="020B0604020202020204" charset="0"/>
      <p:regular r:id="rId36"/>
      <p:bold r:id="rId37"/>
      <p:italic r:id="rId38"/>
      <p:boldItalic r:id="rId39"/>
    </p:embeddedFont>
    <p:embeddedFont>
      <p:font typeface="Noto Sans Symbols" panose="020B0604020202020204" charset="0"/>
      <p:regular r:id="rId40"/>
      <p:bold r:id="rId41"/>
    </p:embeddedFont>
    <p:embeddedFont>
      <p:font typeface="OblikW01-Bold" panose="02000503000000020004" charset="0"/>
      <p:regular r:id="rId42"/>
      <p:bold r:id="rId43"/>
    </p:embeddedFont>
    <p:embeddedFont>
      <p:font typeface="OblikW01-Light" panose="02000503000000020004" charset="0"/>
      <p:regular r:id="rId44"/>
    </p:embeddedFont>
    <p:embeddedFont>
      <p:font typeface="Roboto" panose="020000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4" pos="2525" userDrawn="1">
          <p15:clr>
            <a:srgbClr val="A4A3A4"/>
          </p15:clr>
        </p15:guide>
        <p15:guide id="5" orient="horz" pos="2364" userDrawn="1">
          <p15:clr>
            <a:srgbClr val="A4A3A4"/>
          </p15:clr>
        </p15:guide>
        <p15:guide id="6" orient="horz" pos="3475" userDrawn="1">
          <p15:clr>
            <a:srgbClr val="A4A3A4"/>
          </p15:clr>
        </p15:guide>
        <p15:guide id="7" orient="horz" pos="1570" userDrawn="1">
          <p15:clr>
            <a:srgbClr val="A4A3A4"/>
          </p15:clr>
        </p15:guide>
        <p15:guide id="8" orient="horz" pos="1321" userDrawn="1">
          <p15:clr>
            <a:srgbClr val="A4A3A4"/>
          </p15:clr>
        </p15:guide>
        <p15:guide id="9" orient="horz" pos="3317" userDrawn="1">
          <p15:clr>
            <a:srgbClr val="A4A3A4"/>
          </p15:clr>
        </p15:guide>
        <p15:guide id="10" pos="336">
          <p15:clr>
            <a:srgbClr val="A4A3A4"/>
          </p15:clr>
        </p15:guide>
        <p15:guide id="11" pos="7378" userDrawn="1">
          <p15:clr>
            <a:srgbClr val="A4A3A4"/>
          </p15:clr>
        </p15:guide>
        <p15:guide id="12" pos="5664">
          <p15:clr>
            <a:srgbClr val="A4A3A4"/>
          </p15:clr>
        </p15:guide>
        <p15:guide id="13" orient="horz" pos="2047" userDrawn="1">
          <p15:clr>
            <a:srgbClr val="A4A3A4"/>
          </p15:clr>
        </p15:guide>
        <p15:guide id="14" pos="189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3" roundtripDataSignature="AMtx7mg6kLFxqXrXozcpiTHrn+tRyzk52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65573D-5294-3460-AA77-F1281A51E3D9}" name="Spencer, Gavin" initials="GS" userId="S::gspencer@nicox.com::727cf3db-1cdd-4818-8ba7-c8d5de639fb7" providerId="AD"/>
  <p188:author id="{A4044551-BB18-2C8B-77F6-66C135AA94C1}" name="Lalande, Irene" initials="IL" userId="S::lalande@nicox.com::6c2462ca-da7f-452c-8724-ce48bf8e1fcb" providerId="AD"/>
  <p188:author id="{694F1657-F4BA-59D6-4156-B54F7D82C4DF}" name="giovanni ca' zorzi" initials="gc" userId="c16b55db3b60f23e" providerId="Windows Live"/>
  <p188:author id="{364AD294-C80B-9B8B-A460-00CB822B802E}" name="Sandrine Gestin" initials="SG" userId="S::gestin@nicox.com::71924180-8ee4-48e0-8de8-6b53b683fd0a" providerId="AD"/>
  <p188:author id="{5F03CFA4-7C95-1904-4DCF-01E91AE7BBAD}" name="Emma Pelletier" initials="EP" userId="S::epelletier@nicox.com::1a30225f-b210-43f6-b07f-5ad2188a0741" providerId="AD"/>
  <p188:author id="{A50AABCB-53FD-6A0A-B792-A6D74016CE68}" name="Doug Hubatsch" initials="DH" userId="S::hubatsch@nicox.com::119138f2-5efc-4f2e-800b-cde0fe7ee9f5" providerId="AD"/>
  <p188:author id="{EDE398CD-FB2F-CB28-988D-EE005C661288}" name="Armèle Olivié" initials="AO" userId="Armèle Olivié" providerId="None"/>
  <p188:author id="{D2E0FFD9-9E7B-E12F-C23F-44ECBED2F95E}" name="Purtill, Emmet" initials="PE" userId="S::purtill@nicox.com::53cfbc48-8bee-43d9-869a-874bcffa86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539B"/>
    <a:srgbClr val="006BCC"/>
    <a:srgbClr val="005CB0"/>
    <a:srgbClr val="37A0FF"/>
    <a:srgbClr val="B74011"/>
    <a:srgbClr val="EB5D24"/>
    <a:srgbClr val="003464"/>
    <a:srgbClr val="002E2D"/>
    <a:srgbClr val="0050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D642AB-94C8-1092-CAC8-EBAFC2481017}" v="18" dt="2024-09-20T14:31:55.256"/>
  </p1510:revLst>
</p1510:revInfo>
</file>

<file path=ppt/tableStyles.xml><?xml version="1.0" encoding="utf-8"?>
<a:tblStyleLst xmlns:a="http://schemas.openxmlformats.org/drawingml/2006/main" def="{09502015-0F63-4DAF-A49E-699D4734253C}">
  <a:tblStyle styleId="{09502015-0F63-4DAF-A49E-699D4734253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9EF"/>
          </a:solidFill>
        </a:fill>
      </a:tcStyle>
    </a:wholeTbl>
    <a:band1H>
      <a:tcTxStyle/>
      <a:tcStyle>
        <a:tcBdr/>
        <a:fill>
          <a:solidFill>
            <a:srgbClr val="CACFDE"/>
          </a:solidFill>
        </a:fill>
      </a:tcStyle>
    </a:band1H>
    <a:band2H>
      <a:tcTxStyle/>
      <a:tcStyle>
        <a:tcBdr/>
      </a:tcStyle>
    </a:band2H>
    <a:band1V>
      <a:tcTxStyle/>
      <a:tcStyle>
        <a:tcBdr/>
        <a:fill>
          <a:solidFill>
            <a:srgbClr val="CACFDE"/>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4FD00FB-5C16-497C-AB63-7333D9350D58}"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6E9EF"/>
          </a:solidFill>
        </a:fill>
      </a:tcStyle>
    </a:wholeTbl>
    <a:band1H>
      <a:tcTxStyle/>
      <a:tcStyle>
        <a:tcBdr/>
        <a:fill>
          <a:solidFill>
            <a:srgbClr val="CACFDE"/>
          </a:solidFill>
        </a:fill>
      </a:tcStyle>
    </a:band1H>
    <a:band2H>
      <a:tcTxStyle/>
      <a:tcStyle>
        <a:tcBdr/>
      </a:tcStyle>
    </a:band2H>
    <a:band1V>
      <a:tcTxStyle/>
      <a:tcStyle>
        <a:tcBdr/>
        <a:fill>
          <a:solidFill>
            <a:srgbClr val="CACFDE"/>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6E9EF"/>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2"/>
          </a:solidFill>
        </a:fill>
      </a:tcStyle>
    </a:firstRow>
    <a:neCell>
      <a:tcTxStyle/>
      <a:tcStyle>
        <a:tcBdr/>
      </a:tcStyle>
    </a:neCell>
    <a:nwCell>
      <a:tcTxStyle/>
      <a:tcStyle>
        <a:tcBdr/>
      </a:tcStyle>
    </a:nwCell>
  </a:tblStyle>
  <a:tblStyle styleId="{D2F8D379-2294-4F00-8E0C-55C59275F244}"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pos="2525"/>
        <p:guide orient="horz" pos="2364"/>
        <p:guide orient="horz" pos="3475"/>
        <p:guide orient="horz" pos="1570"/>
        <p:guide orient="horz" pos="1321"/>
        <p:guide orient="horz" pos="3317"/>
        <p:guide pos="336"/>
        <p:guide pos="7378"/>
        <p:guide pos="5664"/>
        <p:guide orient="horz" pos="2047"/>
        <p:guide pos="189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7.fntdata"/><Relationship Id="rId47" Type="http://schemas.openxmlformats.org/officeDocument/2006/relationships/font" Target="fonts/font12.fntdata"/><Relationship Id="rId76"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9.fntdata"/><Relationship Id="rId73" Type="http://customschemas.google.com/relationships/presentationmetadata" Target="metadata"/><Relationship Id="rId78"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77" Type="http://schemas.openxmlformats.org/officeDocument/2006/relationships/tableStyles" Target="tableStyles.xml"/><Relationship Id="rId8" Type="http://schemas.openxmlformats.org/officeDocument/2006/relationships/slide" Target="slides/slide3.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5.xml"/><Relationship Id="rId41" Type="http://schemas.openxmlformats.org/officeDocument/2006/relationships/font" Target="fonts/font6.fntdata"/><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Pelletier" userId="1a30225f-b210-43f6-b07f-5ad2188a0741" providerId="ADAL" clId="{48062AC0-615E-0549-8DBB-6DDBC8F457F7}"/>
    <pc:docChg chg="custSel modSld">
      <pc:chgData name="Emma Pelletier" userId="1a30225f-b210-43f6-b07f-5ad2188a0741" providerId="ADAL" clId="{48062AC0-615E-0549-8DBB-6DDBC8F457F7}" dt="2024-09-20T14:02:50.246" v="40" actId="20577"/>
      <pc:docMkLst>
        <pc:docMk/>
      </pc:docMkLst>
      <pc:sldChg chg="delSp mod">
        <pc:chgData name="Emma Pelletier" userId="1a30225f-b210-43f6-b07f-5ad2188a0741" providerId="ADAL" clId="{48062AC0-615E-0549-8DBB-6DDBC8F457F7}" dt="2024-09-20T12:54:00.011" v="0" actId="478"/>
        <pc:sldMkLst>
          <pc:docMk/>
          <pc:sldMk cId="0" sldId="256"/>
        </pc:sldMkLst>
        <pc:spChg chg="del">
          <ac:chgData name="Emma Pelletier" userId="1a30225f-b210-43f6-b07f-5ad2188a0741" providerId="ADAL" clId="{48062AC0-615E-0549-8DBB-6DDBC8F457F7}" dt="2024-09-20T12:54:00.011" v="0" actId="478"/>
          <ac:spMkLst>
            <pc:docMk/>
            <pc:sldMk cId="0" sldId="256"/>
            <ac:spMk id="3" creationId="{734E176F-D3E6-97AB-0DBA-60A2BABE1D6A}"/>
          </ac:spMkLst>
        </pc:spChg>
      </pc:sldChg>
      <pc:sldChg chg="modSp mod">
        <pc:chgData name="Emma Pelletier" userId="1a30225f-b210-43f6-b07f-5ad2188a0741" providerId="ADAL" clId="{48062AC0-615E-0549-8DBB-6DDBC8F457F7}" dt="2024-09-20T12:54:44.290" v="26" actId="1035"/>
        <pc:sldMkLst>
          <pc:docMk/>
          <pc:sldMk cId="1337704921" sldId="289"/>
        </pc:sldMkLst>
        <pc:spChg chg="mod">
          <ac:chgData name="Emma Pelletier" userId="1a30225f-b210-43f6-b07f-5ad2188a0741" providerId="ADAL" clId="{48062AC0-615E-0549-8DBB-6DDBC8F457F7}" dt="2024-09-20T12:54:44.290" v="26" actId="1035"/>
          <ac:spMkLst>
            <pc:docMk/>
            <pc:sldMk cId="1337704921" sldId="289"/>
            <ac:spMk id="17" creationId="{E989F275-E061-96A2-1C8D-2D57F278FFC5}"/>
          </ac:spMkLst>
        </pc:spChg>
        <pc:spChg chg="mod">
          <ac:chgData name="Emma Pelletier" userId="1a30225f-b210-43f6-b07f-5ad2188a0741" providerId="ADAL" clId="{48062AC0-615E-0549-8DBB-6DDBC8F457F7}" dt="2024-09-20T12:54:15.549" v="9" actId="1035"/>
          <ac:spMkLst>
            <pc:docMk/>
            <pc:sldMk cId="1337704921" sldId="289"/>
            <ac:spMk id="18" creationId="{4C60EEEF-094D-EC77-42B2-B3974F42180E}"/>
          </ac:spMkLst>
        </pc:spChg>
        <pc:graphicFrameChg chg="modGraphic">
          <ac:chgData name="Emma Pelletier" userId="1a30225f-b210-43f6-b07f-5ad2188a0741" providerId="ADAL" clId="{48062AC0-615E-0549-8DBB-6DDBC8F457F7}" dt="2024-09-20T12:54:37.940" v="23" actId="14734"/>
          <ac:graphicFrameMkLst>
            <pc:docMk/>
            <pc:sldMk cId="1337704921" sldId="289"/>
            <ac:graphicFrameMk id="210" creationId="{60187B59-8945-BA45-7AD4-73ABA0A843BC}"/>
          </ac:graphicFrameMkLst>
        </pc:graphicFrameChg>
        <pc:picChg chg="mod">
          <ac:chgData name="Emma Pelletier" userId="1a30225f-b210-43f6-b07f-5ad2188a0741" providerId="ADAL" clId="{48062AC0-615E-0549-8DBB-6DDBC8F457F7}" dt="2024-09-20T12:54:15.549" v="9" actId="1035"/>
          <ac:picMkLst>
            <pc:docMk/>
            <pc:sldMk cId="1337704921" sldId="289"/>
            <ac:picMk id="19" creationId="{664D9441-21D9-194C-D791-340453863015}"/>
          </ac:picMkLst>
        </pc:picChg>
        <pc:picChg chg="mod">
          <ac:chgData name="Emma Pelletier" userId="1a30225f-b210-43f6-b07f-5ad2188a0741" providerId="ADAL" clId="{48062AC0-615E-0549-8DBB-6DDBC8F457F7}" dt="2024-09-20T12:54:44.290" v="26" actId="1035"/>
          <ac:picMkLst>
            <pc:docMk/>
            <pc:sldMk cId="1337704921" sldId="289"/>
            <ac:picMk id="220" creationId="{88331776-4996-7D59-0BEF-FB166EEEB768}"/>
          </ac:picMkLst>
        </pc:picChg>
      </pc:sldChg>
      <pc:sldChg chg="modSp mod">
        <pc:chgData name="Emma Pelletier" userId="1a30225f-b210-43f6-b07f-5ad2188a0741" providerId="ADAL" clId="{48062AC0-615E-0549-8DBB-6DDBC8F457F7}" dt="2024-09-20T13:52:15.647" v="28"/>
        <pc:sldMkLst>
          <pc:docMk/>
          <pc:sldMk cId="0" sldId="2147374268"/>
        </pc:sldMkLst>
        <pc:spChg chg="mod">
          <ac:chgData name="Emma Pelletier" userId="1a30225f-b210-43f6-b07f-5ad2188a0741" providerId="ADAL" clId="{48062AC0-615E-0549-8DBB-6DDBC8F457F7}" dt="2024-09-20T13:52:15.647" v="28"/>
          <ac:spMkLst>
            <pc:docMk/>
            <pc:sldMk cId="0" sldId="2147374268"/>
            <ac:spMk id="116" creationId="{00000000-0000-0000-0000-000000000000}"/>
          </ac:spMkLst>
        </pc:spChg>
      </pc:sldChg>
      <pc:sldChg chg="modSp mod">
        <pc:chgData name="Emma Pelletier" userId="1a30225f-b210-43f6-b07f-5ad2188a0741" providerId="ADAL" clId="{48062AC0-615E-0549-8DBB-6DDBC8F457F7}" dt="2024-09-20T14:02:50.246" v="40" actId="20577"/>
        <pc:sldMkLst>
          <pc:docMk/>
          <pc:sldMk cId="4199491206" sldId="2147374290"/>
        </pc:sldMkLst>
        <pc:spChg chg="mod">
          <ac:chgData name="Emma Pelletier" userId="1a30225f-b210-43f6-b07f-5ad2188a0741" providerId="ADAL" clId="{48062AC0-615E-0549-8DBB-6DDBC8F457F7}" dt="2024-09-20T14:02:50.246" v="40" actId="20577"/>
          <ac:spMkLst>
            <pc:docMk/>
            <pc:sldMk cId="4199491206" sldId="2147374290"/>
            <ac:spMk id="18" creationId="{3172EAB9-EE3A-7F57-AF5D-FDDC3ADFABEB}"/>
          </ac:spMkLst>
        </pc:spChg>
      </pc:sldChg>
    </pc:docChg>
  </pc:docChgLst>
  <pc:docChgLst>
    <pc:chgData name="Spencer, Gavin" userId="S::gspencer@nicox.com::727cf3db-1cdd-4818-8ba7-c8d5de639fb7" providerId="AD" clId="Web-{2CD642AB-94C8-1092-CAC8-EBAFC2481017}"/>
    <pc:docChg chg="modSld">
      <pc:chgData name="Spencer, Gavin" userId="S::gspencer@nicox.com::727cf3db-1cdd-4818-8ba7-c8d5de639fb7" providerId="AD" clId="Web-{2CD642AB-94C8-1092-CAC8-EBAFC2481017}" dt="2024-09-20T14:31:55.053" v="7" actId="20577"/>
      <pc:docMkLst>
        <pc:docMk/>
      </pc:docMkLst>
      <pc:sldChg chg="modSp">
        <pc:chgData name="Spencer, Gavin" userId="S::gspencer@nicox.com::727cf3db-1cdd-4818-8ba7-c8d5de639fb7" providerId="AD" clId="Web-{2CD642AB-94C8-1092-CAC8-EBAFC2481017}" dt="2024-09-20T14:31:55.053" v="7" actId="20577"/>
        <pc:sldMkLst>
          <pc:docMk/>
          <pc:sldMk cId="4199491206" sldId="2147374290"/>
        </pc:sldMkLst>
        <pc:spChg chg="mod">
          <ac:chgData name="Spencer, Gavin" userId="S::gspencer@nicox.com::727cf3db-1cdd-4818-8ba7-c8d5de639fb7" providerId="AD" clId="Web-{2CD642AB-94C8-1092-CAC8-EBAFC2481017}" dt="2024-09-20T14:31:55.053" v="7" actId="20577"/>
          <ac:spMkLst>
            <pc:docMk/>
            <pc:sldMk cId="4199491206" sldId="2147374290"/>
            <ac:spMk id="36" creationId="{F96C3A16-1029-7290-EF28-BD44F5DCA3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7" y="10"/>
            <a:ext cx="3043343" cy="467071"/>
          </a:xfrm>
          <a:prstGeom prst="rect">
            <a:avLst/>
          </a:prstGeom>
          <a:noFill/>
          <a:ln>
            <a:noFill/>
          </a:ln>
        </p:spPr>
        <p:txBody>
          <a:bodyPr spcFirstLastPara="1" wrap="square" lIns="88950" tIns="44475" rIns="88950" bIns="444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8136" y="10"/>
            <a:ext cx="3043343" cy="467071"/>
          </a:xfrm>
          <a:prstGeom prst="rect">
            <a:avLst/>
          </a:prstGeom>
          <a:noFill/>
          <a:ln>
            <a:noFill/>
          </a:ln>
        </p:spPr>
        <p:txBody>
          <a:bodyPr spcFirstLastPara="1" wrap="square" lIns="88950" tIns="44475" rIns="88950" bIns="444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7" y="8842036"/>
            <a:ext cx="3043343" cy="467071"/>
          </a:xfrm>
          <a:prstGeom prst="rect">
            <a:avLst/>
          </a:prstGeom>
          <a:noFill/>
          <a:ln>
            <a:noFill/>
          </a:ln>
        </p:spPr>
        <p:txBody>
          <a:bodyPr spcFirstLastPara="1" wrap="square" lIns="88950" tIns="44475" rIns="88950" bIns="444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1: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91" name="Google Shape;91;p1: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a:t>
            </a:fld>
            <a:endParaRPr>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2: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04" name="Google Shape;104;p2: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1038" y="4784841"/>
            <a:ext cx="5448300" cy="3914864"/>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10" name="Google Shape;110;p3: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4: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29" name="Google Shape;129;p4: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5:notes"/>
          <p:cNvSpPr txBox="1">
            <a:spLocks noGrp="1"/>
          </p:cNvSpPr>
          <p:nvPr>
            <p:ph type="body" idx="1"/>
          </p:nvPr>
        </p:nvSpPr>
        <p:spPr>
          <a:xfrm>
            <a:off x="681038" y="4784841"/>
            <a:ext cx="5448300" cy="3914864"/>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56" name="Google Shape;156;p5: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6138714B-4702-EF3D-43D3-7723EE957F2E}"/>
            </a:ext>
          </a:extLst>
        </p:cNvPr>
        <p:cNvGrpSpPr/>
        <p:nvPr/>
      </p:nvGrpSpPr>
      <p:grpSpPr>
        <a:xfrm>
          <a:off x="0" y="0"/>
          <a:ext cx="0" cy="0"/>
          <a:chOff x="0" y="0"/>
          <a:chExt cx="0" cy="0"/>
        </a:xfrm>
      </p:grpSpPr>
      <p:sp>
        <p:nvSpPr>
          <p:cNvPr id="206" name="Google Shape;206;p7:notes">
            <a:extLst>
              <a:ext uri="{FF2B5EF4-FFF2-40B4-BE49-F238E27FC236}">
                <a16:creationId xmlns:a16="http://schemas.microsoft.com/office/drawing/2014/main" id="{A3D4E593-45B3-DC97-1253-1E2413472F3F}"/>
              </a:ext>
            </a:extLst>
          </p:cNvPr>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7:notes">
            <a:extLst>
              <a:ext uri="{FF2B5EF4-FFF2-40B4-BE49-F238E27FC236}">
                <a16:creationId xmlns:a16="http://schemas.microsoft.com/office/drawing/2014/main" id="{14B7CAC6-3355-C7D2-9502-2455565A5FF1}"/>
              </a:ext>
            </a:extLst>
          </p:cNvPr>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208" name="Google Shape;208;p7:notes">
            <a:extLst>
              <a:ext uri="{FF2B5EF4-FFF2-40B4-BE49-F238E27FC236}">
                <a16:creationId xmlns:a16="http://schemas.microsoft.com/office/drawing/2014/main" id="{1EE4A8C4-903B-2D3D-706C-FE477A799D62}"/>
              </a:ext>
            </a:extLst>
          </p:cNvPr>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73071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7: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17: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486" name="Google Shape;486;p17: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966256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9: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p19: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11" name="Google Shape;511;p19: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260646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20: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20: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31" name="Google Shape;531;p20: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1633849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1: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21: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50" name="Google Shape;550;p21: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403077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2: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22: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71" name="Google Shape;571;p22: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294120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23: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23: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01" name="Google Shape;601;p23: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511523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24: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0" name="Google Shape;610;p24: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11" name="Google Shape;611;p24: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361315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25: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p25: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22" name="Google Shape;622;p25: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14</a:t>
            </a:fld>
            <a:endParaRPr>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048337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6: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p26: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41" name="Google Shape;641;p26: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2685488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6: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
        <p:nvSpPr>
          <p:cNvPr id="189" name="Google Shape;189;p6: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144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8: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18: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18</a:t>
            </a:fld>
            <a:endParaRPr>
              <a:solidFill>
                <a:srgbClr val="000000"/>
              </a:solidFill>
              <a:latin typeface="Calibri"/>
              <a:ea typeface="Calibri"/>
              <a:cs typeface="Calibri"/>
              <a:sym typeface="Calibri"/>
            </a:endParaRPr>
          </a:p>
        </p:txBody>
      </p:sp>
      <p:sp>
        <p:nvSpPr>
          <p:cNvPr id="499" name="Google Shape;499;p18: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386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8: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8:notes"/>
          <p:cNvSpPr txBox="1">
            <a:spLocks noGrp="1"/>
          </p:cNvSpPr>
          <p:nvPr>
            <p:ph type="body" idx="1"/>
          </p:nvPr>
        </p:nvSpPr>
        <p:spPr>
          <a:xfrm>
            <a:off x="681038" y="4784841"/>
            <a:ext cx="5448300" cy="3914864"/>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250" name="Google Shape;250;p8:notes"/>
          <p:cNvSpPr txBox="1">
            <a:spLocks noGrp="1"/>
          </p:cNvSpPr>
          <p:nvPr>
            <p:ph type="sldNum" idx="12"/>
          </p:nvPr>
        </p:nvSpPr>
        <p:spPr>
          <a:xfrm>
            <a:off x="3857641" y="9443669"/>
            <a:ext cx="2951162" cy="498852"/>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123595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5551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4385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657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15547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0: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0:notes"/>
          <p:cNvSpPr txBox="1">
            <a:spLocks noGrp="1"/>
          </p:cNvSpPr>
          <p:nvPr>
            <p:ph type="body" idx="1"/>
          </p:nvPr>
        </p:nvSpPr>
        <p:spPr>
          <a:xfrm>
            <a:off x="681038" y="4784841"/>
            <a:ext cx="5448300" cy="3914864"/>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319" name="Google Shape;319;p10:notes"/>
          <p:cNvSpPr txBox="1">
            <a:spLocks noGrp="1"/>
          </p:cNvSpPr>
          <p:nvPr>
            <p:ph type="sldNum" idx="12"/>
          </p:nvPr>
        </p:nvSpPr>
        <p:spPr>
          <a:xfrm>
            <a:off x="3857641" y="9443669"/>
            <a:ext cx="2951162" cy="498852"/>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2475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2: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2:notes"/>
          <p:cNvSpPr txBox="1">
            <a:spLocks noGrp="1"/>
          </p:cNvSpPr>
          <p:nvPr>
            <p:ph type="sldNum" idx="12"/>
          </p:nvPr>
        </p:nvSpPr>
        <p:spPr>
          <a:xfrm>
            <a:off x="3857641" y="9443669"/>
            <a:ext cx="2951162" cy="498852"/>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26</a:t>
            </a:fld>
            <a:endParaRPr>
              <a:solidFill>
                <a:srgbClr val="000000"/>
              </a:solidFill>
              <a:latin typeface="Calibri"/>
              <a:ea typeface="Calibri"/>
              <a:cs typeface="Calibri"/>
              <a:sym typeface="Calibri"/>
            </a:endParaRPr>
          </a:p>
        </p:txBody>
      </p:sp>
      <p:sp>
        <p:nvSpPr>
          <p:cNvPr id="358" name="Google Shape;358;p12:notes"/>
          <p:cNvSpPr txBox="1">
            <a:spLocks noGrp="1"/>
          </p:cNvSpPr>
          <p:nvPr>
            <p:ph type="body" idx="1"/>
          </p:nvPr>
        </p:nvSpPr>
        <p:spPr>
          <a:xfrm>
            <a:off x="681038" y="4784841"/>
            <a:ext cx="5448300" cy="3914864"/>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14: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14:notes"/>
          <p:cNvSpPr txBox="1">
            <a:spLocks noGrp="1"/>
          </p:cNvSpPr>
          <p:nvPr>
            <p:ph type="body" idx="1"/>
          </p:nvPr>
        </p:nvSpPr>
        <p:spPr>
          <a:xfrm>
            <a:off x="681038" y="4784841"/>
            <a:ext cx="5448300" cy="3914864"/>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446" name="Google Shape;446;p14:notes"/>
          <p:cNvSpPr txBox="1">
            <a:spLocks noGrp="1"/>
          </p:cNvSpPr>
          <p:nvPr>
            <p:ph type="sldNum" idx="12"/>
          </p:nvPr>
        </p:nvSpPr>
        <p:spPr>
          <a:xfrm>
            <a:off x="3857641" y="9443669"/>
            <a:ext cx="2951162" cy="498852"/>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txBox="1">
            <a:spLocks noGrp="1"/>
          </p:cNvSpPr>
          <p:nvPr>
            <p:ph type="body" idx="1"/>
          </p:nvPr>
        </p:nvSpPr>
        <p:spPr>
          <a:xfrm>
            <a:off x="681038" y="4784841"/>
            <a:ext cx="5448300" cy="3914864"/>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455" name="Google Shape;455;p15:notes"/>
          <p:cNvSpPr>
            <a:spLocks noGrp="1" noRot="1" noChangeAspect="1"/>
          </p:cNvSpPr>
          <p:nvPr>
            <p:ph type="sldImg" idx="2"/>
          </p:nvPr>
        </p:nvSpPr>
        <p:spPr>
          <a:xfrm>
            <a:off x="420688" y="1241425"/>
            <a:ext cx="5969000" cy="3357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33: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p33: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811" name="Google Shape;811;p33: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4248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bg>
      <p:bgPr>
        <a:solidFill>
          <a:srgbClr val="FFFFFF"/>
        </a:solidFill>
        <a:effectLst/>
      </p:bgPr>
    </p:bg>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bg>
      <p:bgPr>
        <a:solidFill>
          <a:srgbClr val="FFFFFF"/>
        </a:solidFill>
        <a:effectLst/>
      </p:bgPr>
    </p:bg>
    <p:spTree>
      <p:nvGrpSpPr>
        <p:cNvPr id="1" name="Shape 11"/>
        <p:cNvGrpSpPr/>
        <p:nvPr/>
      </p:nvGrpSpPr>
      <p:grpSpPr>
        <a:xfrm>
          <a:off x="0" y="0"/>
          <a:ext cx="0" cy="0"/>
          <a:chOff x="0" y="0"/>
          <a:chExt cx="0" cy="0"/>
        </a:xfrm>
      </p:grpSpPr>
      <p:sp>
        <p:nvSpPr>
          <p:cNvPr id="12" name="Google Shape;12;p36"/>
          <p:cNvSpPr txBox="1">
            <a:spLocks noGrp="1"/>
          </p:cNvSpPr>
          <p:nvPr>
            <p:ph type="body" idx="1"/>
          </p:nvPr>
        </p:nvSpPr>
        <p:spPr>
          <a:xfrm>
            <a:off x="731838" y="1657349"/>
            <a:ext cx="11133219" cy="4370479"/>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title"/>
          </p:nvPr>
        </p:nvSpPr>
        <p:spPr>
          <a:xfrm>
            <a:off x="622676" y="384810"/>
            <a:ext cx="11201400" cy="5524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accent1"/>
              </a:buClr>
              <a:buSzPts val="2600"/>
              <a:buFont typeface="Arial"/>
              <a:buNone/>
              <a:defRPr sz="2600" b="0"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4" name="Google Shape;14;p36"/>
          <p:cNvPicPr preferRelativeResize="0"/>
          <p:nvPr/>
        </p:nvPicPr>
        <p:blipFill rotWithShape="1">
          <a:blip r:embed="rId2">
            <a:alphaModFix/>
          </a:blip>
          <a:srcRect/>
          <a:stretch/>
        </p:blipFill>
        <p:spPr>
          <a:xfrm>
            <a:off x="10787270" y="6323361"/>
            <a:ext cx="1054928" cy="311194"/>
          </a:xfrm>
          <a:prstGeom prst="rect">
            <a:avLst/>
          </a:prstGeom>
          <a:noFill/>
          <a:ln>
            <a:noFill/>
          </a:ln>
        </p:spPr>
      </p:pic>
      <p:sp>
        <p:nvSpPr>
          <p:cNvPr id="15" name="Google Shape;15;p36"/>
          <p:cNvSpPr txBox="1">
            <a:spLocks noGrp="1"/>
          </p:cNvSpPr>
          <p:nvPr>
            <p:ph type="body" idx="2"/>
          </p:nvPr>
        </p:nvSpPr>
        <p:spPr>
          <a:xfrm>
            <a:off x="495300" y="6324138"/>
            <a:ext cx="10291970" cy="310417"/>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6"/>
          <p:cNvSpPr/>
          <p:nvPr/>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7;p36"/>
          <p:cNvSpPr txBox="1"/>
          <p:nvPr/>
        </p:nvSpPr>
        <p:spPr>
          <a:xfrm rot="-54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18" name="Google Shape;18;p36"/>
          <p:cNvSpPr txBox="1"/>
          <p:nvPr/>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20" name="Google Shape;20;p36"/>
          <p:cNvPicPr preferRelativeResize="0"/>
          <p:nvPr/>
        </p:nvPicPr>
        <p:blipFill rotWithShape="1">
          <a:blip r:embed="rId3">
            <a:alphaModFix/>
          </a:blip>
          <a:srcRect l="69713"/>
          <a:stretch/>
        </p:blipFill>
        <p:spPr>
          <a:xfrm>
            <a:off x="33668" y="526571"/>
            <a:ext cx="336532" cy="331202"/>
          </a:xfrm>
          <a:prstGeom prst="rect">
            <a:avLst/>
          </a:prstGeom>
          <a:noFill/>
          <a:ln>
            <a:noFill/>
          </a:ln>
        </p:spPr>
      </p:pic>
      <p:sp>
        <p:nvSpPr>
          <p:cNvPr id="21" name="Google Shape;21;p36"/>
          <p:cNvSpPr txBox="1">
            <a:spLocks noGrp="1"/>
          </p:cNvSpPr>
          <p:nvPr>
            <p:ph type="body" idx="3"/>
          </p:nvPr>
        </p:nvSpPr>
        <p:spPr>
          <a:xfrm>
            <a:off x="622676" y="91127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chemeClr val="accent2"/>
              </a:buClr>
              <a:buSzPts val="2000"/>
              <a:buFont typeface="Arial"/>
              <a:buNone/>
              <a:defRPr sz="2000" b="0" i="0" u="none" strike="noStrike" cap="none">
                <a:solidFill>
                  <a:schemeClr val="accent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6_Title and Content" userDrawn="1">
  <p:cSld name="6_Title and Content">
    <p:bg>
      <p:bgPr>
        <a:solidFill>
          <a:srgbClr val="FFFFFF"/>
        </a:solidFill>
        <a:effectLst/>
      </p:bgPr>
    </p:bg>
    <p:spTree>
      <p:nvGrpSpPr>
        <p:cNvPr id="1" name="Shape 22"/>
        <p:cNvGrpSpPr/>
        <p:nvPr/>
      </p:nvGrpSpPr>
      <p:grpSpPr>
        <a:xfrm>
          <a:off x="0" y="0"/>
          <a:ext cx="0" cy="0"/>
          <a:chOff x="0" y="0"/>
          <a:chExt cx="0" cy="0"/>
        </a:xfrm>
      </p:grpSpPr>
      <p:sp>
        <p:nvSpPr>
          <p:cNvPr id="34" name="Google Shape;34;p37"/>
          <p:cNvSpPr txBox="1">
            <a:spLocks noGrp="1"/>
          </p:cNvSpPr>
          <p:nvPr>
            <p:ph type="body" idx="8"/>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5;p36">
            <a:extLst>
              <a:ext uri="{FF2B5EF4-FFF2-40B4-BE49-F238E27FC236}">
                <a16:creationId xmlns:a16="http://schemas.microsoft.com/office/drawing/2014/main" id="{F9DE235C-E695-49B7-E732-D3B35EBBE09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37"/>
          <p:cNvSpPr txBox="1">
            <a:spLocks noGrp="1"/>
          </p:cNvSpPr>
          <p:nvPr>
            <p:ph type="body" idx="1"/>
          </p:nvPr>
        </p:nvSpPr>
        <p:spPr>
          <a:xfrm>
            <a:off x="495300" y="91890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37"/>
          <p:cNvSpPr txBox="1">
            <a:spLocks noGrp="1"/>
          </p:cNvSpPr>
          <p:nvPr>
            <p:ph type="title"/>
          </p:nvPr>
        </p:nvSpPr>
        <p:spPr>
          <a:xfrm>
            <a:off x="495300" y="41529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37"/>
          <p:cNvSpPr txBox="1">
            <a:spLocks noGrp="1"/>
          </p:cNvSpPr>
          <p:nvPr>
            <p:ph type="body" idx="2"/>
          </p:nvPr>
        </p:nvSpPr>
        <p:spPr>
          <a:xfrm>
            <a:off x="482888" y="1617574"/>
            <a:ext cx="3384838" cy="1238459"/>
          </a:xfrm>
          <a:prstGeom prst="rect">
            <a:avLst/>
          </a:prstGeom>
          <a:solidFill>
            <a:schemeClr val="accent4"/>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37"/>
          <p:cNvSpPr txBox="1">
            <a:spLocks noGrp="1"/>
          </p:cNvSpPr>
          <p:nvPr>
            <p:ph type="body" idx="3"/>
          </p:nvPr>
        </p:nvSpPr>
        <p:spPr>
          <a:xfrm>
            <a:off x="3958018" y="1612918"/>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37"/>
          <p:cNvSpPr txBox="1">
            <a:spLocks noGrp="1"/>
          </p:cNvSpPr>
          <p:nvPr>
            <p:ph type="body" idx="4"/>
          </p:nvPr>
        </p:nvSpPr>
        <p:spPr>
          <a:xfrm>
            <a:off x="482888" y="3237557"/>
            <a:ext cx="3384838" cy="1238459"/>
          </a:xfrm>
          <a:prstGeom prst="rect">
            <a:avLst/>
          </a:prstGeom>
          <a:solidFill>
            <a:srgbClr val="7F7F7F"/>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7"/>
          <p:cNvSpPr txBox="1">
            <a:spLocks noGrp="1"/>
          </p:cNvSpPr>
          <p:nvPr>
            <p:ph type="body" idx="5"/>
          </p:nvPr>
        </p:nvSpPr>
        <p:spPr>
          <a:xfrm>
            <a:off x="482888" y="4857541"/>
            <a:ext cx="3384838" cy="1238459"/>
          </a:xfrm>
          <a:prstGeom prst="rect">
            <a:avLst/>
          </a:prstGeom>
          <a:solidFill>
            <a:schemeClr val="accent1"/>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37"/>
          <p:cNvSpPr txBox="1">
            <a:spLocks noGrp="1"/>
          </p:cNvSpPr>
          <p:nvPr>
            <p:ph type="body" idx="6"/>
          </p:nvPr>
        </p:nvSpPr>
        <p:spPr>
          <a:xfrm>
            <a:off x="3958018" y="3232930"/>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37"/>
          <p:cNvSpPr txBox="1">
            <a:spLocks noGrp="1"/>
          </p:cNvSpPr>
          <p:nvPr>
            <p:ph type="body" idx="7"/>
          </p:nvPr>
        </p:nvSpPr>
        <p:spPr>
          <a:xfrm>
            <a:off x="3958018" y="4852942"/>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 name="Google Shape;16;p36">
            <a:extLst>
              <a:ext uri="{FF2B5EF4-FFF2-40B4-BE49-F238E27FC236}">
                <a16:creationId xmlns:a16="http://schemas.microsoft.com/office/drawing/2014/main" id="{40CB553C-FD7E-5F0A-0947-6556E33F3959}"/>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7;p36">
            <a:extLst>
              <a:ext uri="{FF2B5EF4-FFF2-40B4-BE49-F238E27FC236}">
                <a16:creationId xmlns:a16="http://schemas.microsoft.com/office/drawing/2014/main" id="{5033D696-16F9-C9FA-09DA-D2D64050F881}"/>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8" name="Google Shape;18;p36">
            <a:extLst>
              <a:ext uri="{FF2B5EF4-FFF2-40B4-BE49-F238E27FC236}">
                <a16:creationId xmlns:a16="http://schemas.microsoft.com/office/drawing/2014/main" id="{E368EA58-84F4-DCA6-1D73-E525DD4B8EF8}"/>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10" name="Google Shape;20;p36">
            <a:extLst>
              <a:ext uri="{FF2B5EF4-FFF2-40B4-BE49-F238E27FC236}">
                <a16:creationId xmlns:a16="http://schemas.microsoft.com/office/drawing/2014/main" id="{E4EE240E-C54A-7164-0931-FF9E416E913A}"/>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11" name="Google Shape;14;p36">
            <a:extLst>
              <a:ext uri="{FF2B5EF4-FFF2-40B4-BE49-F238E27FC236}">
                <a16:creationId xmlns:a16="http://schemas.microsoft.com/office/drawing/2014/main" id="{295D792F-906D-9650-1D95-A52C8CA38D4A}"/>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bg>
      <p:bgPr>
        <a:solidFill>
          <a:srgbClr val="FFFFFF"/>
        </a:solidFill>
        <a:effectLst/>
      </p:bgPr>
    </p:bg>
    <p:spTree>
      <p:nvGrpSpPr>
        <p:cNvPr id="1" name="Shape 43"/>
        <p:cNvGrpSpPr/>
        <p:nvPr/>
      </p:nvGrpSpPr>
      <p:grpSpPr>
        <a:xfrm>
          <a:off x="0" y="0"/>
          <a:ext cx="0" cy="0"/>
          <a:chOff x="0" y="0"/>
          <a:chExt cx="0" cy="0"/>
        </a:xfrm>
      </p:grpSpPr>
      <p:sp>
        <p:nvSpPr>
          <p:cNvPr id="44" name="Google Shape;44;p39"/>
          <p:cNvSpPr txBox="1">
            <a:spLocks noGrp="1"/>
          </p:cNvSpPr>
          <p:nvPr>
            <p:ph type="body" idx="1"/>
          </p:nvPr>
        </p:nvSpPr>
        <p:spPr>
          <a:xfrm>
            <a:off x="731838" y="1600201"/>
            <a:ext cx="10964862" cy="4346902"/>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9"/>
          <p:cNvSpPr txBox="1">
            <a:spLocks noGrp="1"/>
          </p:cNvSpPr>
          <p:nvPr>
            <p:ph type="body" idx="2"/>
          </p:nvPr>
        </p:nvSpPr>
        <p:spPr>
          <a:xfrm>
            <a:off x="495300" y="91509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39"/>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49" name="Google Shape;49;p39"/>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50" name="Google Shape;50;p39"/>
          <p:cNvSpPr txBox="1">
            <a:spLocks noGrp="1"/>
          </p:cNvSpPr>
          <p:nvPr>
            <p:ph type="body" idx="3"/>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70B3DD9D-B7CA-0EF0-7807-E8A95D52CE5E}"/>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246FDC36-EB11-140F-97D5-AE325C13C9E5}"/>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0A2B572C-46A3-B443-F756-19F27004FB9D}"/>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4234C6B5-EB3C-9395-BDBB-658C9C688A0E}"/>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4C7998EA-8762-3767-C2AE-FA4BE53D62C0}"/>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80159D6C-327B-4B8D-5CDC-5CFA1D9F5993}"/>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4_Title and Content" userDrawn="1">
  <p:cSld name="4_Title and Content">
    <p:bg>
      <p:bgPr>
        <a:solidFill>
          <a:srgbClr val="FFFFFF"/>
        </a:solidFill>
        <a:effectLst/>
      </p:bgPr>
    </p:bg>
    <p:spTree>
      <p:nvGrpSpPr>
        <p:cNvPr id="1" name="Shape 52"/>
        <p:cNvGrpSpPr/>
        <p:nvPr/>
      </p:nvGrpSpPr>
      <p:grpSpPr>
        <a:xfrm>
          <a:off x="0" y="0"/>
          <a:ext cx="0" cy="0"/>
          <a:chOff x="0" y="0"/>
          <a:chExt cx="0" cy="0"/>
        </a:xfrm>
      </p:grpSpPr>
      <p:sp>
        <p:nvSpPr>
          <p:cNvPr id="53" name="Google Shape;53;p40"/>
          <p:cNvSpPr txBox="1">
            <a:spLocks noGrp="1"/>
          </p:cNvSpPr>
          <p:nvPr>
            <p:ph type="body" idx="1"/>
          </p:nvPr>
        </p:nvSpPr>
        <p:spPr>
          <a:xfrm>
            <a:off x="495300" y="91509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40"/>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57" name="Google Shape;57;p40"/>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58" name="Google Shape;58;p40"/>
          <p:cNvSpPr/>
          <p:nvPr/>
        </p:nvSpPr>
        <p:spPr>
          <a:xfrm>
            <a:off x="731838" y="1613251"/>
            <a:ext cx="5364162" cy="4234402"/>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rgbClr val="6EBCE2"/>
              </a:solidFill>
              <a:latin typeface="Calibri"/>
              <a:ea typeface="Calibri"/>
              <a:cs typeface="Calibri"/>
              <a:sym typeface="Calibri"/>
            </a:endParaRPr>
          </a:p>
        </p:txBody>
      </p:sp>
      <p:sp>
        <p:nvSpPr>
          <p:cNvPr id="59" name="Google Shape;59;p40"/>
          <p:cNvSpPr/>
          <p:nvPr/>
        </p:nvSpPr>
        <p:spPr>
          <a:xfrm>
            <a:off x="6273318" y="1610357"/>
            <a:ext cx="5461000" cy="4234395"/>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rgbClr val="6EBCE2"/>
              </a:solidFill>
              <a:latin typeface="Calibri"/>
              <a:ea typeface="Calibri"/>
              <a:cs typeface="Calibri"/>
              <a:sym typeface="Calibri"/>
            </a:endParaRPr>
          </a:p>
        </p:txBody>
      </p:sp>
      <p:sp>
        <p:nvSpPr>
          <p:cNvPr id="60" name="Google Shape;60;p40"/>
          <p:cNvSpPr txBox="1">
            <a:spLocks noGrp="1"/>
          </p:cNvSpPr>
          <p:nvPr>
            <p:ph type="body" idx="2"/>
          </p:nvPr>
        </p:nvSpPr>
        <p:spPr>
          <a:xfrm>
            <a:off x="947738" y="1609859"/>
            <a:ext cx="5148262" cy="630454"/>
          </a:xfrm>
          <a:prstGeom prst="rect">
            <a:avLst/>
          </a:prstGeom>
          <a:solidFill>
            <a:srgbClr val="7F7F7F"/>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0"/>
          <p:cNvSpPr txBox="1">
            <a:spLocks noGrp="1"/>
          </p:cNvSpPr>
          <p:nvPr>
            <p:ph type="body" idx="3"/>
          </p:nvPr>
        </p:nvSpPr>
        <p:spPr>
          <a:xfrm>
            <a:off x="6493094" y="1609859"/>
            <a:ext cx="5203071" cy="630454"/>
          </a:xfrm>
          <a:prstGeom prst="rect">
            <a:avLst/>
          </a:prstGeom>
          <a:solidFill>
            <a:schemeClr val="accent4"/>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0"/>
          <p:cNvSpPr txBox="1">
            <a:spLocks noGrp="1"/>
          </p:cNvSpPr>
          <p:nvPr>
            <p:ph type="body" idx="4"/>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 name="Google Shape;64;p40"/>
          <p:cNvSpPr txBox="1">
            <a:spLocks noGrp="1"/>
          </p:cNvSpPr>
          <p:nvPr>
            <p:ph type="body" idx="6"/>
          </p:nvPr>
        </p:nvSpPr>
        <p:spPr>
          <a:xfrm>
            <a:off x="731838" y="2362200"/>
            <a:ext cx="5364162" cy="337343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accent6"/>
              </a:buClr>
              <a:buSzPts val="1800"/>
              <a:buFont typeface="Arial"/>
              <a:buChar char="•"/>
              <a:defRPr sz="1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0"/>
          <p:cNvSpPr txBox="1">
            <a:spLocks noGrp="1"/>
          </p:cNvSpPr>
          <p:nvPr>
            <p:ph type="body" idx="7"/>
          </p:nvPr>
        </p:nvSpPr>
        <p:spPr>
          <a:xfrm>
            <a:off x="6268555" y="2362200"/>
            <a:ext cx="5427609" cy="337343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accent4"/>
              </a:buClr>
              <a:buSzPts val="1800"/>
              <a:buFont typeface="Arial"/>
              <a:buChar char="•"/>
              <a:defRPr sz="1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A5EDAB2A-8BBD-1032-7F33-13500384A961}"/>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CE135009-214B-7CD4-6A1E-128A96DD9A6A}"/>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97BAA3FD-4263-C97A-D28F-E87AA0EEB562}"/>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7628DEE5-35E0-8462-E53E-63638A961FDE}"/>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98A7C24C-F47D-97D9-2F9D-48EBBF385BD8}"/>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43D7E517-AE87-980A-BF08-34196F8B694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and Content" userDrawn="1">
  <p:cSld name="2_Title and Content">
    <p:bg>
      <p:bgPr>
        <a:solidFill>
          <a:srgbClr val="FFFFFF"/>
        </a:solidFill>
        <a:effectLst/>
      </p:bgPr>
    </p:bg>
    <p:spTree>
      <p:nvGrpSpPr>
        <p:cNvPr id="1" name="Shape 66"/>
        <p:cNvGrpSpPr/>
        <p:nvPr/>
      </p:nvGrpSpPr>
      <p:grpSpPr>
        <a:xfrm>
          <a:off x="0" y="0"/>
          <a:ext cx="0" cy="0"/>
          <a:chOff x="0" y="0"/>
          <a:chExt cx="0" cy="0"/>
        </a:xfrm>
      </p:grpSpPr>
      <p:sp>
        <p:nvSpPr>
          <p:cNvPr id="72" name="Google Shape;72;p41"/>
          <p:cNvSpPr txBox="1">
            <a:spLocks noGrp="1"/>
          </p:cNvSpPr>
          <p:nvPr>
            <p:ph type="body" idx="2"/>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41"/>
          <p:cNvSpPr txBox="1">
            <a:spLocks noGrp="1"/>
          </p:cNvSpPr>
          <p:nvPr>
            <p:ph type="body" idx="1"/>
          </p:nvPr>
        </p:nvSpPr>
        <p:spPr>
          <a:xfrm>
            <a:off x="731838" y="1160462"/>
            <a:ext cx="10964862" cy="5005387"/>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1"/>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Google Shape;16;p36">
            <a:extLst>
              <a:ext uri="{FF2B5EF4-FFF2-40B4-BE49-F238E27FC236}">
                <a16:creationId xmlns:a16="http://schemas.microsoft.com/office/drawing/2014/main" id="{A74C0D9B-B578-6C29-A98A-CA7AEA9C7017}"/>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777074F6-947B-519F-FE25-A15ED7B8C323}"/>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6E6400BB-8D61-559F-BE88-71288E193EDD}"/>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B0E5DC15-768D-D6F0-FEFD-3DDBB93407EB}"/>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0CAD79BA-0CAF-E70D-ABD1-68303406751B}"/>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AD1DB1D9-C138-30C6-8AA8-8759DC5DDD2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9_Title and Content" userDrawn="1">
  <p:cSld name="9_Title and Content">
    <p:bg>
      <p:bgPr>
        <a:solidFill>
          <a:srgbClr val="FFFFFF"/>
        </a:solidFill>
        <a:effectLst/>
      </p:bgPr>
    </p:bg>
    <p:spTree>
      <p:nvGrpSpPr>
        <p:cNvPr id="1" name="Shape 74"/>
        <p:cNvGrpSpPr/>
        <p:nvPr/>
      </p:nvGrpSpPr>
      <p:grpSpPr>
        <a:xfrm>
          <a:off x="0" y="0"/>
          <a:ext cx="0" cy="0"/>
          <a:chOff x="0" y="0"/>
          <a:chExt cx="0" cy="0"/>
        </a:xfrm>
      </p:grpSpPr>
      <p:sp>
        <p:nvSpPr>
          <p:cNvPr id="75" name="Google Shape;75;p42"/>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78" name="Google Shape;78;p42"/>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79" name="Google Shape;79;p42"/>
          <p:cNvSpPr txBox="1">
            <a:spLocks noGrp="1"/>
          </p:cNvSpPr>
          <p:nvPr>
            <p:ph type="body" idx="1"/>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09F0E20D-3360-7972-5630-7172E804993F}"/>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01F588EA-1096-DB92-E943-9AE12EE43CE7}"/>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320D25FE-D647-BD68-0DF5-CAD30E216809}"/>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F51B8939-DC8F-742D-55F0-2BB8CD2AAEA6}"/>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02BDAA03-1AD6-5715-D894-9FC1B97171C1}"/>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64790C45-563A-0127-9883-2682B832ED38}"/>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bg>
      <p:bgPr>
        <a:solidFill>
          <a:srgbClr val="FFFFFF"/>
        </a:solidFill>
        <a:effectLst/>
      </p:bgPr>
    </p:bg>
    <p:spTree>
      <p:nvGrpSpPr>
        <p:cNvPr id="1" name="Shape 81"/>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bg>
      <p:bgPr>
        <a:solidFill>
          <a:srgbClr val="FFFFFF"/>
        </a:solidFill>
        <a:effectLst/>
      </p:bgPr>
    </p:bg>
    <p:spTree>
      <p:nvGrpSpPr>
        <p:cNvPr id="1" name="Shape 82"/>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5_section slide">
  <p:cSld name="5_section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45"/>
          <p:cNvSpPr txBox="1">
            <a:spLocks noGrp="1"/>
          </p:cNvSpPr>
          <p:nvPr>
            <p:ph type="body" idx="1"/>
          </p:nvPr>
        </p:nvSpPr>
        <p:spPr>
          <a:xfrm>
            <a:off x="0" y="6397163"/>
            <a:ext cx="12192000" cy="30843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FFFFFF"/>
              </a:buClr>
              <a:buSzPts val="800"/>
              <a:buFont typeface="Arial"/>
              <a:buNone/>
              <a:defRPr sz="800" b="0" i="0" u="none" strike="noStrike" cap="none">
                <a:solidFill>
                  <a:srgbClr val="FFFFF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45"/>
          <p:cNvSpPr txBox="1">
            <a:spLocks noGrp="1"/>
          </p:cNvSpPr>
          <p:nvPr>
            <p:ph type="title"/>
          </p:nvPr>
        </p:nvSpPr>
        <p:spPr>
          <a:xfrm>
            <a:off x="381635" y="2438400"/>
            <a:ext cx="9895840" cy="1266825"/>
          </a:xfrm>
          <a:prstGeom prst="rect">
            <a:avLst/>
          </a:prstGeom>
          <a:noFill/>
          <a:ln>
            <a:noFill/>
          </a:ln>
        </p:spPr>
        <p:txBody>
          <a:bodyPr spcFirstLastPara="1" wrap="square" lIns="91425" tIns="45700" rIns="91425" bIns="45700" anchor="b" anchorCtr="0">
            <a:noAutofit/>
          </a:bodyPr>
          <a:lstStyle>
            <a:lvl1pPr marR="0" lvl="0" algn="l" rtl="0">
              <a:lnSpc>
                <a:spcPct val="120000"/>
              </a:lnSpc>
              <a:spcBef>
                <a:spcPts val="0"/>
              </a:spcBef>
              <a:spcAft>
                <a:spcPts val="0"/>
              </a:spcAft>
              <a:buClr>
                <a:srgbClr val="FFFFFF"/>
              </a:buClr>
              <a:buSzPts val="3200"/>
              <a:buFont typeface="Arial"/>
              <a:buNone/>
              <a:defRPr sz="3200" b="1"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45"/>
          <p:cNvSpPr txBox="1">
            <a:spLocks noGrp="1"/>
          </p:cNvSpPr>
          <p:nvPr>
            <p:ph type="body" idx="2"/>
          </p:nvPr>
        </p:nvSpPr>
        <p:spPr>
          <a:xfrm>
            <a:off x="400050" y="3886200"/>
            <a:ext cx="9292838" cy="336906"/>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40000"/>
              </a:lnSpc>
              <a:spcBef>
                <a:spcPts val="0"/>
              </a:spcBef>
              <a:spcAft>
                <a:spcPts val="0"/>
              </a:spcAft>
              <a:buClr>
                <a:srgbClr val="FFFFFF"/>
              </a:buClr>
              <a:buSzPts val="2000"/>
              <a:buFont typeface="Arial"/>
              <a:buNone/>
              <a:defRPr sz="20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45"/>
          <p:cNvSpPr/>
          <p:nvPr/>
        </p:nvSpPr>
        <p:spPr>
          <a:xfrm>
            <a:off x="9987867" y="6448378"/>
            <a:ext cx="2116285" cy="24622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1000"/>
              <a:buFont typeface="Helvetica Neue"/>
              <a:buNone/>
            </a:pPr>
            <a:r>
              <a:rPr lang="en-US" sz="1000">
                <a:solidFill>
                  <a:srgbClr val="FFFFFF"/>
                </a:solidFill>
                <a:latin typeface="Helvetica Neue"/>
                <a:ea typeface="Helvetica Neue"/>
                <a:cs typeface="Helvetica Neue"/>
                <a:sym typeface="Helvetica Neue"/>
              </a:rPr>
              <a:t>© 2022 Nicox. All rights reserved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Blank">
  <p:cSld name="3_Blank">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38"/>
          <p:cNvSpPr txBox="1">
            <a:spLocks noGrp="1"/>
          </p:cNvSpPr>
          <p:nvPr>
            <p:ph type="body" idx="1"/>
          </p:nvPr>
        </p:nvSpPr>
        <p:spPr>
          <a:xfrm>
            <a:off x="533400" y="2285999"/>
            <a:ext cx="3060955" cy="26908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66666"/>
              </a:lnSpc>
              <a:spcBef>
                <a:spcPts val="0"/>
              </a:spcBef>
              <a:spcAft>
                <a:spcPts val="0"/>
              </a:spcAft>
              <a:buClr>
                <a:schemeClr val="lt2"/>
              </a:buClr>
              <a:buSzPts val="1200"/>
              <a:buFont typeface="Arial"/>
              <a:buNone/>
              <a:defRPr sz="12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8"/>
          <p:cNvSpPr txBox="1">
            <a:spLocks noGrp="1"/>
          </p:cNvSpPr>
          <p:nvPr>
            <p:ph type="sldNum" idx="12"/>
          </p:nvPr>
        </p:nvSpPr>
        <p:spPr>
          <a:xfrm>
            <a:off x="11138314" y="6416675"/>
            <a:ext cx="558386" cy="365125"/>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200" b="1">
                <a:solidFill>
                  <a:schemeClr val="dk1"/>
                </a:solidFill>
                <a:latin typeface="Arial"/>
                <a:ea typeface="Arial"/>
                <a:cs typeface="Arial"/>
                <a:sym typeface="Arial"/>
              </a:defRPr>
            </a:lvl1pPr>
            <a:lvl2pPr marL="0" marR="0" lvl="1" indent="0" algn="r" rtl="0">
              <a:spcBef>
                <a:spcPts val="0"/>
              </a:spcBef>
              <a:buNone/>
              <a:defRPr sz="1200" b="1">
                <a:solidFill>
                  <a:schemeClr val="dk1"/>
                </a:solidFill>
                <a:latin typeface="Arial"/>
                <a:ea typeface="Arial"/>
                <a:cs typeface="Arial"/>
                <a:sym typeface="Arial"/>
              </a:defRPr>
            </a:lvl2pPr>
            <a:lvl3pPr marL="0" marR="0" lvl="2" indent="0" algn="r" rtl="0">
              <a:spcBef>
                <a:spcPts val="0"/>
              </a:spcBef>
              <a:buNone/>
              <a:defRPr sz="1200" b="1">
                <a:solidFill>
                  <a:schemeClr val="dk1"/>
                </a:solidFill>
                <a:latin typeface="Arial"/>
                <a:ea typeface="Arial"/>
                <a:cs typeface="Arial"/>
                <a:sym typeface="Arial"/>
              </a:defRPr>
            </a:lvl3pPr>
            <a:lvl4pPr marL="0" marR="0" lvl="3" indent="0" algn="r" rtl="0">
              <a:spcBef>
                <a:spcPts val="0"/>
              </a:spcBef>
              <a:buNone/>
              <a:defRPr sz="1200" b="1">
                <a:solidFill>
                  <a:schemeClr val="dk1"/>
                </a:solidFill>
                <a:latin typeface="Arial"/>
                <a:ea typeface="Arial"/>
                <a:cs typeface="Arial"/>
                <a:sym typeface="Arial"/>
              </a:defRPr>
            </a:lvl4pPr>
            <a:lvl5pPr marL="0" marR="0" lvl="4" indent="0" algn="r" rtl="0">
              <a:spcBef>
                <a:spcPts val="0"/>
              </a:spcBef>
              <a:buNone/>
              <a:defRPr sz="1200" b="1">
                <a:solidFill>
                  <a:schemeClr val="dk1"/>
                </a:solidFill>
                <a:latin typeface="Arial"/>
                <a:ea typeface="Arial"/>
                <a:cs typeface="Arial"/>
                <a:sym typeface="Arial"/>
              </a:defRPr>
            </a:lvl5pPr>
            <a:lvl6pPr marL="0" marR="0" lvl="5" indent="0" algn="r" rtl="0">
              <a:spcBef>
                <a:spcPts val="0"/>
              </a:spcBef>
              <a:buNone/>
              <a:defRPr sz="1200" b="1">
                <a:solidFill>
                  <a:schemeClr val="dk1"/>
                </a:solidFill>
                <a:latin typeface="Arial"/>
                <a:ea typeface="Arial"/>
                <a:cs typeface="Arial"/>
                <a:sym typeface="Arial"/>
              </a:defRPr>
            </a:lvl6pPr>
            <a:lvl7pPr marL="0" marR="0" lvl="6" indent="0" algn="r" rtl="0">
              <a:spcBef>
                <a:spcPts val="0"/>
              </a:spcBef>
              <a:buNone/>
              <a:defRPr sz="1200" b="1">
                <a:solidFill>
                  <a:schemeClr val="dk1"/>
                </a:solidFill>
                <a:latin typeface="Arial"/>
                <a:ea typeface="Arial"/>
                <a:cs typeface="Arial"/>
                <a:sym typeface="Arial"/>
              </a:defRPr>
            </a:lvl7pPr>
            <a:lvl8pPr marL="0" marR="0" lvl="7" indent="0" algn="r" rtl="0">
              <a:spcBef>
                <a:spcPts val="0"/>
              </a:spcBef>
              <a:buNone/>
              <a:defRPr sz="1200" b="1">
                <a:solidFill>
                  <a:schemeClr val="dk1"/>
                </a:solidFill>
                <a:latin typeface="Arial"/>
                <a:ea typeface="Arial"/>
                <a:cs typeface="Arial"/>
                <a:sym typeface="Arial"/>
              </a:defRPr>
            </a:lvl8pPr>
            <a:lvl9pPr marL="0" marR="0" lvl="8" indent="0" algn="r" rtl="0">
              <a:spcBef>
                <a:spcPts val="0"/>
              </a:spcBef>
              <a:buNone/>
              <a:defRPr sz="1200" b="1">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9" name="Google Shape;39;p38"/>
          <p:cNvSpPr txBox="1">
            <a:spLocks noGrp="1"/>
          </p:cNvSpPr>
          <p:nvPr>
            <p:ph type="body" idx="2"/>
          </p:nvPr>
        </p:nvSpPr>
        <p:spPr>
          <a:xfrm>
            <a:off x="4565029" y="2286000"/>
            <a:ext cx="3060955" cy="26908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66666"/>
              </a:lnSpc>
              <a:spcBef>
                <a:spcPts val="0"/>
              </a:spcBef>
              <a:spcAft>
                <a:spcPts val="0"/>
              </a:spcAft>
              <a:buClr>
                <a:schemeClr val="lt2"/>
              </a:buClr>
              <a:buSzPts val="1200"/>
              <a:buFont typeface="Arial"/>
              <a:buNone/>
              <a:defRPr sz="12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8"/>
          <p:cNvSpPr txBox="1">
            <a:spLocks noGrp="1"/>
          </p:cNvSpPr>
          <p:nvPr>
            <p:ph type="body" idx="3"/>
          </p:nvPr>
        </p:nvSpPr>
        <p:spPr>
          <a:xfrm>
            <a:off x="8596658" y="2286000"/>
            <a:ext cx="3060955" cy="26908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66666"/>
              </a:lnSpc>
              <a:spcBef>
                <a:spcPts val="0"/>
              </a:spcBef>
              <a:spcAft>
                <a:spcPts val="0"/>
              </a:spcAft>
              <a:buClr>
                <a:schemeClr val="lt2"/>
              </a:buClr>
              <a:buSzPts val="1200"/>
              <a:buFont typeface="Arial"/>
              <a:buNone/>
              <a:defRPr sz="12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8"/>
          <p:cNvSpPr txBox="1">
            <a:spLocks noGrp="1"/>
          </p:cNvSpPr>
          <p:nvPr>
            <p:ph type="title"/>
          </p:nvPr>
        </p:nvSpPr>
        <p:spPr>
          <a:xfrm>
            <a:off x="495300" y="438150"/>
            <a:ext cx="8267700" cy="55245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accent1"/>
              </a:buClr>
              <a:buSzPts val="2800"/>
              <a:buFont typeface="Arial"/>
              <a:buNone/>
              <a:defRPr sz="2800" b="1" i="0" u="none" strike="noStrike" cap="non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38"/>
          <p:cNvSpPr txBox="1">
            <a:spLocks noGrp="1"/>
          </p:cNvSpPr>
          <p:nvPr>
            <p:ph type="body" idx="4"/>
          </p:nvPr>
        </p:nvSpPr>
        <p:spPr>
          <a:xfrm>
            <a:off x="1613314" y="6423300"/>
            <a:ext cx="9525000" cy="30843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44129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08">
          <p15:clr>
            <a:srgbClr val="F26B43"/>
          </p15:clr>
        </p15:guide>
        <p15:guide id="2" pos="312">
          <p15:clr>
            <a:srgbClr val="F26B43"/>
          </p15:clr>
        </p15:guide>
        <p15:guide id="3" pos="7368">
          <p15:clr>
            <a:srgbClr val="F26B43"/>
          </p15:clr>
        </p15:guide>
        <p15:guide id="4" orient="horz" pos="3884" userDrawn="1">
          <p15:clr>
            <a:srgbClr val="F26B43"/>
          </p15:clr>
        </p15:guide>
        <p15:guide id="5" orient="horz" pos="504" userDrawn="1">
          <p15:clr>
            <a:srgbClr val="F26B43"/>
          </p15:clr>
        </p15:guide>
        <p15:guide id="6" orient="horz" pos="731" userDrawn="1">
          <p15:clr>
            <a:srgbClr val="F26B43"/>
          </p15:clr>
        </p15:guide>
        <p15:guide id="7" pos="461" userDrawn="1">
          <p15:clr>
            <a:srgbClr val="F26B43"/>
          </p15:clr>
        </p15:guide>
        <p15:guide id="8" pos="59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www.nicox.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icox.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hyperlink" Target="https://www.nicox.com/wp-content/uploads/EN_NCX-470-Market-Potential-PR_20230710_F.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jpeg"/><Relationship Id="rId3" Type="http://schemas.openxmlformats.org/officeDocument/2006/relationships/image" Target="../media/image30.pn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
          <p:cNvPicPr preferRelativeResize="0"/>
          <p:nvPr/>
        </p:nvPicPr>
        <p:blipFill rotWithShape="1">
          <a:blip r:embed="rId3">
            <a:alphaModFix/>
          </a:blip>
          <a:srcRect t="10469" b="15781"/>
          <a:stretch/>
        </p:blipFill>
        <p:spPr>
          <a:xfrm>
            <a:off x="0" y="-10116"/>
            <a:ext cx="12192000" cy="6175966"/>
          </a:xfrm>
          <a:prstGeom prst="rect">
            <a:avLst/>
          </a:prstGeom>
          <a:solidFill>
            <a:srgbClr val="FF0000"/>
          </a:solidFill>
          <a:ln>
            <a:noFill/>
          </a:ln>
        </p:spPr>
      </p:pic>
      <p:pic>
        <p:nvPicPr>
          <p:cNvPr id="96" name="Google Shape;96;p1"/>
          <p:cNvPicPr preferRelativeResize="0"/>
          <p:nvPr/>
        </p:nvPicPr>
        <p:blipFill rotWithShape="1">
          <a:blip r:embed="rId4">
            <a:alphaModFix/>
          </a:blip>
          <a:srcRect l="18073"/>
          <a:stretch/>
        </p:blipFill>
        <p:spPr>
          <a:xfrm>
            <a:off x="-1203" y="0"/>
            <a:ext cx="9988550" cy="6858000"/>
          </a:xfrm>
          <a:prstGeom prst="rect">
            <a:avLst/>
          </a:prstGeom>
          <a:noFill/>
          <a:ln>
            <a:noFill/>
          </a:ln>
        </p:spPr>
      </p:pic>
      <p:sp>
        <p:nvSpPr>
          <p:cNvPr id="94" name="Google Shape;94;p1"/>
          <p:cNvSpPr txBox="1"/>
          <p:nvPr/>
        </p:nvSpPr>
        <p:spPr>
          <a:xfrm>
            <a:off x="412412" y="720362"/>
            <a:ext cx="7240555" cy="634282"/>
          </a:xfrm>
          <a:prstGeom prst="rect">
            <a:avLst/>
          </a:prstGeom>
          <a:noFill/>
          <a:ln>
            <a:noFill/>
          </a:ln>
        </p:spPr>
        <p:txBody>
          <a:bodyPr spcFirstLastPara="1" wrap="square" lIns="91425" tIns="45700" rIns="91425" bIns="45700" anchor="b" anchorCtr="0">
            <a:noAutofit/>
          </a:bodyPr>
          <a:lstStyle/>
          <a:p>
            <a:pPr marL="0" marR="0" lvl="0" indent="0" algn="l" rtl="0">
              <a:lnSpc>
                <a:spcPct val="120000"/>
              </a:lnSpc>
              <a:spcBef>
                <a:spcPts val="0"/>
              </a:spcBef>
              <a:spcAft>
                <a:spcPts val="0"/>
              </a:spcAft>
              <a:buClr>
                <a:srgbClr val="FFFFFF"/>
              </a:buClr>
              <a:buSzPts val="3200"/>
              <a:buFont typeface="Arial"/>
              <a:buNone/>
            </a:pPr>
            <a:r>
              <a:rPr lang="en-US" sz="3200" b="1" i="0" u="none" strike="noStrike" cap="none">
                <a:solidFill>
                  <a:srgbClr val="FFFFFF"/>
                </a:solidFill>
                <a:latin typeface="OblikW01-Bold" panose="02000503000000020004" pitchFamily="50" charset="0"/>
                <a:sym typeface="Arial"/>
              </a:rPr>
              <a:t>Nicox Corporate Presentation</a:t>
            </a:r>
            <a:endParaRPr>
              <a:latin typeface="OblikW01-Bold" panose="02000503000000020004" pitchFamily="50" charset="0"/>
            </a:endParaRPr>
          </a:p>
        </p:txBody>
      </p:sp>
      <p:sp>
        <p:nvSpPr>
          <p:cNvPr id="95" name="Google Shape;95;p1"/>
          <p:cNvSpPr txBox="1"/>
          <p:nvPr/>
        </p:nvSpPr>
        <p:spPr>
          <a:xfrm>
            <a:off x="5762754" y="6271147"/>
            <a:ext cx="3217961" cy="336906"/>
          </a:xfrm>
          <a:prstGeom prst="rect">
            <a:avLst/>
          </a:prstGeom>
          <a:noFill/>
          <a:ln>
            <a:noFill/>
          </a:ln>
        </p:spPr>
        <p:txBody>
          <a:bodyPr spcFirstLastPara="1" wrap="square" lIns="91425" tIns="45700" rIns="91425" bIns="45700" anchor="ctr" anchorCtr="0">
            <a:noAutofit/>
          </a:bodyPr>
          <a:lstStyle/>
          <a:p>
            <a:pPr marL="0" marR="0" lvl="0" indent="0" algn="l" rtl="0">
              <a:lnSpc>
                <a:spcPct val="175000"/>
              </a:lnSpc>
              <a:spcBef>
                <a:spcPts val="0"/>
              </a:spcBef>
              <a:spcAft>
                <a:spcPts val="0"/>
              </a:spcAft>
              <a:buClr>
                <a:srgbClr val="FFFFFF"/>
              </a:buClr>
              <a:buSzPts val="1600"/>
              <a:buFont typeface="Arial"/>
              <a:buNone/>
            </a:pPr>
            <a:r>
              <a:rPr lang="en-US" sz="1600" b="0" i="0" u="none" strike="noStrike" cap="none">
                <a:solidFill>
                  <a:srgbClr val="FFFFFF"/>
                </a:solidFill>
                <a:latin typeface="Arial"/>
                <a:ea typeface="Arial"/>
                <a:cs typeface="Arial"/>
                <a:sym typeface="Arial"/>
              </a:rPr>
              <a:t>September 2022</a:t>
            </a:r>
            <a:endParaRPr/>
          </a:p>
        </p:txBody>
      </p:sp>
      <p:sp>
        <p:nvSpPr>
          <p:cNvPr id="97" name="Google Shape;97;p1"/>
          <p:cNvSpPr txBox="1"/>
          <p:nvPr/>
        </p:nvSpPr>
        <p:spPr>
          <a:xfrm>
            <a:off x="436802" y="2347652"/>
            <a:ext cx="6421198" cy="1679784"/>
          </a:xfrm>
          <a:prstGeom prst="rect">
            <a:avLst/>
          </a:prstGeom>
          <a:noFill/>
          <a:ln>
            <a:noFill/>
          </a:ln>
        </p:spPr>
        <p:txBody>
          <a:bodyPr spcFirstLastPara="1" wrap="square" lIns="91425" tIns="45700" rIns="91425" bIns="45700" anchor="b" anchorCtr="0">
            <a:noAutofit/>
          </a:bodyPr>
          <a:lstStyle/>
          <a:p>
            <a:pPr marL="0" marR="0" lvl="0" indent="0" algn="l" rtl="0">
              <a:lnSpc>
                <a:spcPct val="120000"/>
              </a:lnSpc>
              <a:spcBef>
                <a:spcPts val="0"/>
              </a:spcBef>
              <a:spcAft>
                <a:spcPts val="0"/>
              </a:spcAft>
              <a:buClr>
                <a:srgbClr val="FFFFFF"/>
              </a:buClr>
              <a:buSzPts val="2200"/>
              <a:buFont typeface="Arial"/>
              <a:buNone/>
            </a:pPr>
            <a:r>
              <a:rPr lang="en-US" sz="2200" b="0" i="0" u="none" strike="noStrike" cap="none">
                <a:solidFill>
                  <a:srgbClr val="FFFFFF"/>
                </a:solidFill>
                <a:latin typeface="OblikW01-Bold" panose="02000503000000020004" pitchFamily="50" charset="0"/>
                <a:sym typeface="Arial"/>
              </a:rPr>
              <a:t>An international ophthalmology company developing innovative solutions to help maintain vision and improve ocular health</a:t>
            </a:r>
            <a:endParaRPr lang="en-US">
              <a:latin typeface="OblikW01-Bold" panose="02000503000000020004" pitchFamily="50" charset="0"/>
            </a:endParaRPr>
          </a:p>
        </p:txBody>
      </p:sp>
      <p:sp>
        <p:nvSpPr>
          <p:cNvPr id="99" name="Google Shape;99;p1"/>
          <p:cNvSpPr txBox="1"/>
          <p:nvPr/>
        </p:nvSpPr>
        <p:spPr>
          <a:xfrm>
            <a:off x="8713410" y="5313363"/>
            <a:ext cx="2932577" cy="341557"/>
          </a:xfrm>
          <a:prstGeom prst="rect">
            <a:avLst/>
          </a:prstGeom>
          <a:noFill/>
          <a:ln>
            <a:noFill/>
          </a:ln>
        </p:spPr>
        <p:txBody>
          <a:bodyPr spcFirstLastPara="1" wrap="square" lIns="91425" tIns="45700" rIns="91425" bIns="45700" anchor="b" anchorCtr="0">
            <a:noAutofit/>
          </a:bodyPr>
          <a:lstStyle/>
          <a:p>
            <a:pPr marL="0" marR="0" lvl="0" indent="0" algn="ctr" rtl="0">
              <a:lnSpc>
                <a:spcPct val="120000"/>
              </a:lnSpc>
              <a:spcBef>
                <a:spcPts val="0"/>
              </a:spcBef>
              <a:spcAft>
                <a:spcPts val="0"/>
              </a:spcAft>
              <a:buClr>
                <a:schemeClr val="lt2"/>
              </a:buClr>
              <a:buSzPts val="2000"/>
              <a:buFont typeface="Arial"/>
              <a:buNone/>
            </a:pPr>
            <a:r>
              <a:rPr lang="en-US" sz="2000" b="1" dirty="0">
                <a:solidFill>
                  <a:schemeClr val="bg2"/>
                </a:solidFill>
                <a:latin typeface="OblikW01-Bold" panose="02000503000000020004" pitchFamily="50" charset="0"/>
              </a:rPr>
              <a:t>September 23</a:t>
            </a:r>
            <a:r>
              <a:rPr lang="en-US" sz="2000" b="1" i="0" u="none" strike="noStrike" cap="none" dirty="0">
                <a:solidFill>
                  <a:schemeClr val="bg2"/>
                </a:solidFill>
                <a:latin typeface="OblikW01-Bold" panose="02000503000000020004" pitchFamily="50" charset="0"/>
                <a:sym typeface="Arial"/>
              </a:rPr>
              <a:t>, 2024</a:t>
            </a:r>
            <a:endParaRPr sz="2000" b="1" i="0" u="none" strike="noStrike" cap="none" dirty="0">
              <a:solidFill>
                <a:schemeClr val="bg2"/>
              </a:solidFill>
              <a:latin typeface="OblikW01-Bold" panose="02000503000000020004" pitchFamily="50" charset="0"/>
              <a:sym typeface="Arial"/>
            </a:endParaRPr>
          </a:p>
        </p:txBody>
      </p:sp>
      <p:sp>
        <p:nvSpPr>
          <p:cNvPr id="100" name="Google Shape;100;p1"/>
          <p:cNvSpPr txBox="1"/>
          <p:nvPr/>
        </p:nvSpPr>
        <p:spPr>
          <a:xfrm>
            <a:off x="436802" y="6377022"/>
            <a:ext cx="326859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0" u="none" strike="noStrike" cap="none">
                <a:solidFill>
                  <a:srgbClr val="595959"/>
                </a:solidFill>
                <a:latin typeface="OblikW01-Light" panose="02000503000000020004" pitchFamily="50" charset="0"/>
                <a:sym typeface="Arial"/>
              </a:rPr>
              <a:t>Euronext Growth Paris: ALCOX</a:t>
            </a:r>
            <a:endParaRPr>
              <a:latin typeface="OblikW01-Light" panose="02000503000000020004" pitchFamily="50" charset="0"/>
            </a:endParaRPr>
          </a:p>
        </p:txBody>
      </p:sp>
      <p:pic>
        <p:nvPicPr>
          <p:cNvPr id="2" name="Google Shape;14;p36">
            <a:extLst>
              <a:ext uri="{FF2B5EF4-FFF2-40B4-BE49-F238E27FC236}">
                <a16:creationId xmlns:a16="http://schemas.microsoft.com/office/drawing/2014/main" id="{580F42F2-F820-5394-5DA1-29AA7980DA6C}"/>
              </a:ext>
            </a:extLst>
          </p:cNvPr>
          <p:cNvPicPr preferRelativeResize="0"/>
          <p:nvPr/>
        </p:nvPicPr>
        <p:blipFill rotWithShape="1">
          <a:blip r:embed="rId5">
            <a:alphaModFix/>
          </a:blip>
          <a:srcRect/>
          <a:stretch/>
        </p:blipFill>
        <p:spPr>
          <a:xfrm>
            <a:off x="10787270" y="6323361"/>
            <a:ext cx="1054928" cy="3111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
          <p:cNvSpPr txBox="1">
            <a:spLocks noGrp="1"/>
          </p:cNvSpPr>
          <p:nvPr>
            <p:ph type="body" idx="1"/>
          </p:nvPr>
        </p:nvSpPr>
        <p:spPr>
          <a:xfrm>
            <a:off x="657356" y="1072833"/>
            <a:ext cx="11069507" cy="5118417"/>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rgbClr val="595959"/>
              </a:buClr>
              <a:buSzPts val="1200"/>
              <a:buNone/>
            </a:pPr>
            <a:r>
              <a:rPr lang="en-US" sz="1200">
                <a:solidFill>
                  <a:srgbClr val="595959"/>
                </a:solidFill>
                <a:ea typeface="Helvetica Neue"/>
                <a:cs typeface="Helvetica Neue"/>
                <a:sym typeface="Helvetica Neue"/>
              </a:rPr>
              <a:t>This document has been prepared by Nicox SA and may not be reproduced or distributed, in whole or in part. The information contained in this document has not been independently verified and no representation, warranty or undertaking, expressed or implied, is made as to, and no reliance should be placed on, the fairness, accuracy, completeness or correctness of the information or opinions contained herein.</a:t>
            </a:r>
            <a:endParaRPr lang="en-US" sz="1200"/>
          </a:p>
          <a:p>
            <a:pPr marL="0" lvl="0" indent="0" algn="just" rtl="0">
              <a:lnSpc>
                <a:spcPct val="120000"/>
              </a:lnSpc>
              <a:spcBef>
                <a:spcPts val="600"/>
              </a:spcBef>
              <a:spcAft>
                <a:spcPts val="0"/>
              </a:spcAft>
              <a:buClr>
                <a:srgbClr val="595959"/>
              </a:buClr>
              <a:buSzPts val="1200"/>
              <a:buNone/>
            </a:pPr>
            <a:r>
              <a:rPr lang="en-US" sz="1200">
                <a:solidFill>
                  <a:srgbClr val="595959"/>
                </a:solidFill>
                <a:ea typeface="Helvetica Neue"/>
                <a:cs typeface="Helvetica Neue"/>
                <a:sym typeface="Helvetica Neue"/>
              </a:rPr>
              <a:t>The information contained in this document may be modified without former notice. This information includes forward-looking statements. Such forward-looking statements are not guarantees of future performance. These statements are based on current expectations or beliefs of the management of Nicox SA and are subject to a number of factors and uncertainties that could cause actual results to differ materially from those described in the forward-looking statements. Nicox SA and its affiliates, directors, officers, employees, advisers or agents, do not undertake, nor do they have any obligation, to provide updates or to revise any forward-looking statements.</a:t>
            </a:r>
            <a:endParaRPr lang="en-US" sz="1200"/>
          </a:p>
          <a:p>
            <a:pPr marL="0" lvl="0" indent="0" algn="just" rtl="0">
              <a:lnSpc>
                <a:spcPct val="120000"/>
              </a:lnSpc>
              <a:spcBef>
                <a:spcPts val="600"/>
              </a:spcBef>
              <a:spcAft>
                <a:spcPts val="0"/>
              </a:spcAft>
              <a:buClr>
                <a:srgbClr val="595959"/>
              </a:buClr>
              <a:buSzPts val="1200"/>
              <a:buNone/>
            </a:pPr>
            <a:r>
              <a:rPr lang="en-US" sz="1200">
                <a:solidFill>
                  <a:srgbClr val="595959"/>
                </a:solidFill>
                <a:ea typeface="Helvetica Neue"/>
                <a:cs typeface="Helvetica Neue"/>
                <a:sym typeface="Helvetica Neue"/>
              </a:rPr>
              <a:t>None of Nicox SA nor any of its affiliates, directors, officers, employees, advisers or agents, shall have any liability whatsoever (in negligence or otherwise) for the use of these materials by any person or for any loss arising from any use of this document or its contents or otherwise arising in connection with this document. It is not the purpose of this document to provide, and you may not rely on this document as providing, a complete or comprehensive analysis of the Company’s financial or commercial position or prospects.</a:t>
            </a:r>
            <a:endParaRPr lang="en-US" sz="1200"/>
          </a:p>
          <a:p>
            <a:pPr marL="0" lvl="0" indent="0" algn="just" rtl="0">
              <a:lnSpc>
                <a:spcPct val="120000"/>
              </a:lnSpc>
              <a:spcBef>
                <a:spcPts val="600"/>
              </a:spcBef>
              <a:spcAft>
                <a:spcPts val="0"/>
              </a:spcAft>
              <a:buClr>
                <a:srgbClr val="595959"/>
              </a:buClr>
              <a:buSzPts val="1200"/>
              <a:buNone/>
            </a:pPr>
            <a:r>
              <a:rPr lang="en-US" sz="1200">
                <a:solidFill>
                  <a:srgbClr val="595959"/>
                </a:solidFill>
                <a:ea typeface="Helvetica Neue"/>
                <a:cs typeface="Helvetica Neue"/>
                <a:sym typeface="Helvetica Neue"/>
              </a:rPr>
              <a:t>This document is not intended for potential investors and does not constitute or form part of, and should not be construed as an offer or the solicitation of an offer to subscribe for or purchase securities of the Company, and nothing contained herein shall form the basis of or be relied on in connection with any contract or commitment whatsoever.</a:t>
            </a:r>
            <a:endParaRPr lang="en-US" sz="1200"/>
          </a:p>
          <a:p>
            <a:pPr marL="0" lvl="0" indent="0" algn="just" rtl="0">
              <a:lnSpc>
                <a:spcPct val="120000"/>
              </a:lnSpc>
              <a:spcBef>
                <a:spcPts val="600"/>
              </a:spcBef>
              <a:spcAft>
                <a:spcPts val="0"/>
              </a:spcAft>
              <a:buClr>
                <a:srgbClr val="595959"/>
              </a:buClr>
              <a:buSzPts val="1200"/>
              <a:buNone/>
            </a:pPr>
            <a:r>
              <a:rPr lang="en-US" sz="1200">
                <a:solidFill>
                  <a:srgbClr val="595959"/>
                </a:solidFill>
                <a:ea typeface="Helvetica Neue"/>
                <a:cs typeface="Helvetica Neue"/>
                <a:sym typeface="Helvetica Neue"/>
              </a:rPr>
              <a:t>Risk factors which are likely to have a material effect on Nicox SA’s business are presented in section 3 of the “</a:t>
            </a:r>
            <a:r>
              <a:rPr lang="en-US" sz="1200" i="1">
                <a:solidFill>
                  <a:srgbClr val="595959"/>
                </a:solidFill>
                <a:ea typeface="Helvetica Neue"/>
                <a:cs typeface="Helvetica Neue"/>
                <a:sym typeface="Helvetica Neue"/>
              </a:rPr>
              <a:t>Rapport </a:t>
            </a:r>
            <a:r>
              <a:rPr lang="en-US" sz="1200" i="1" err="1">
                <a:solidFill>
                  <a:srgbClr val="595959"/>
                </a:solidFill>
                <a:ea typeface="Helvetica Neue"/>
                <a:cs typeface="Helvetica Neue"/>
                <a:sym typeface="Helvetica Neue"/>
              </a:rPr>
              <a:t>Annuel</a:t>
            </a:r>
            <a:r>
              <a:rPr lang="en-US" sz="1200" i="1">
                <a:solidFill>
                  <a:srgbClr val="595959"/>
                </a:solidFill>
                <a:ea typeface="Helvetica Neue"/>
                <a:cs typeface="Helvetica Neue"/>
                <a:sym typeface="Helvetica Neue"/>
              </a:rPr>
              <a:t> 2023</a:t>
            </a:r>
            <a:r>
              <a:rPr lang="en-US" sz="1200">
                <a:solidFill>
                  <a:srgbClr val="595959"/>
                </a:solidFill>
                <a:ea typeface="Helvetica Neue"/>
                <a:cs typeface="Helvetica Neue"/>
                <a:sym typeface="Helvetica Neue"/>
              </a:rPr>
              <a:t>” which is available on Nicox SA’ website (</a:t>
            </a:r>
            <a:r>
              <a:rPr lang="en-US" sz="1200" u="sng">
                <a:solidFill>
                  <a:srgbClr val="595959"/>
                </a:solidFill>
                <a:ea typeface="Helvetica Neue"/>
                <a:cs typeface="Helvetica Neue"/>
                <a:sym typeface="Helvetica Neue"/>
                <a:hlinkClick r:id="rId3">
                  <a:extLst>
                    <a:ext uri="{A12FA001-AC4F-418D-AE19-62706E023703}">
                      <ahyp:hlinkClr xmlns:ahyp="http://schemas.microsoft.com/office/drawing/2018/hyperlinkcolor" val="tx"/>
                    </a:ext>
                  </a:extLst>
                </a:hlinkClick>
              </a:rPr>
              <a:t>www.nicox.com</a:t>
            </a:r>
            <a:r>
              <a:rPr lang="en-US" sz="1200">
                <a:solidFill>
                  <a:srgbClr val="595959"/>
                </a:solidFill>
                <a:ea typeface="Helvetica Neue"/>
                <a:cs typeface="Helvetica Neue"/>
                <a:sym typeface="Helvetica Neue"/>
              </a:rPr>
              <a:t>).</a:t>
            </a:r>
          </a:p>
          <a:p>
            <a:pPr marL="0" lvl="0" indent="0" algn="just" rtl="0">
              <a:lnSpc>
                <a:spcPct val="120000"/>
              </a:lnSpc>
              <a:spcBef>
                <a:spcPts val="600"/>
              </a:spcBef>
              <a:spcAft>
                <a:spcPts val="0"/>
              </a:spcAft>
              <a:buClr>
                <a:srgbClr val="595959"/>
              </a:buClr>
              <a:buSzPts val="1200"/>
              <a:buNone/>
            </a:pPr>
            <a:r>
              <a:rPr lang="en-US" sz="1200">
                <a:solidFill>
                  <a:srgbClr val="595959"/>
                </a:solidFill>
                <a:ea typeface="Helvetica Neue"/>
                <a:cs typeface="Helvetica Neue"/>
                <a:sym typeface="Helvetica Neue"/>
              </a:rPr>
              <a:t>This presentation may contain links or references to websites operated by other parties. The linked sites are not under the control of Nicox SA, and Nicox SA is not responsible for the data protection strategies or the content available on any other Internet sites linked from our website. Such links do not imply Nicox SA’ endorsement of material on any other site, and Nicox SA disclaims all liability with regard to your access to such linked websites. Nicox SA provides links to Internet sites as a convenience to users, and access to any Internet sites linked to or mentioned in this presentation is at your own risk.</a:t>
            </a:r>
          </a:p>
          <a:p>
            <a:pPr marL="228600" lvl="0" indent="-152400" algn="l" rtl="0">
              <a:lnSpc>
                <a:spcPct val="120000"/>
              </a:lnSpc>
              <a:spcBef>
                <a:spcPts val="600"/>
              </a:spcBef>
              <a:spcAft>
                <a:spcPts val="0"/>
              </a:spcAft>
              <a:buClr>
                <a:schemeClr val="dk1"/>
              </a:buClr>
              <a:buSzPts val="1200"/>
              <a:buNone/>
            </a:pPr>
            <a:endParaRPr lang="en-US" sz="1200"/>
          </a:p>
        </p:txBody>
      </p:sp>
      <p:sp>
        <p:nvSpPr>
          <p:cNvPr id="107" name="Google Shape;107;p2"/>
          <p:cNvSpPr txBox="1">
            <a:spLocks noGrp="1"/>
          </p:cNvSpPr>
          <p:nvPr>
            <p:ph type="title"/>
          </p:nvPr>
        </p:nvSpPr>
        <p:spPr>
          <a:xfrm>
            <a:off x="613151" y="378995"/>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latin typeface="OblikW01-Bold" panose="02000503000000020004" pitchFamily="50" charset="0"/>
              </a:rPr>
              <a:t>Forward-looking statements</a:t>
            </a:r>
            <a:endParaRPr>
              <a:latin typeface="OblikW01-Bold" panose="02000503000000020004" pitchFamily="50"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 name="Google Shape;115;p3">
            <a:extLst>
              <a:ext uri="{FF2B5EF4-FFF2-40B4-BE49-F238E27FC236}">
                <a16:creationId xmlns:a16="http://schemas.microsoft.com/office/drawing/2014/main" id="{E925A63D-6E14-8EC8-3BB1-E209411324A2}"/>
              </a:ext>
            </a:extLst>
          </p:cNvPr>
          <p:cNvSpPr txBox="1">
            <a:spLocks/>
          </p:cNvSpPr>
          <p:nvPr/>
        </p:nvSpPr>
        <p:spPr>
          <a:xfrm>
            <a:off x="4428735" y="5093880"/>
            <a:ext cx="6116682" cy="1402988"/>
          </a:xfrm>
          <a:prstGeom prst="rect">
            <a:avLst/>
          </a:prstGeom>
          <a:gradFill flip="none" rotWithShape="1">
            <a:gsLst>
              <a:gs pos="100000">
                <a:srgbClr val="FFFFFF"/>
              </a:gs>
              <a:gs pos="0">
                <a:srgbClr val="CDCDCD"/>
              </a:gs>
            </a:gsLst>
            <a:lin ang="0" scaled="1"/>
            <a:tileRect/>
          </a:gradFill>
          <a:ln>
            <a:noFill/>
          </a:ln>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endParaRPr lang="en-US"/>
          </a:p>
        </p:txBody>
      </p:sp>
      <p:sp>
        <p:nvSpPr>
          <p:cNvPr id="9" name="Google Shape;115;p3">
            <a:extLst>
              <a:ext uri="{FF2B5EF4-FFF2-40B4-BE49-F238E27FC236}">
                <a16:creationId xmlns:a16="http://schemas.microsoft.com/office/drawing/2014/main" id="{ADDEF1BC-D384-DD43-05B0-E736351945F9}"/>
              </a:ext>
            </a:extLst>
          </p:cNvPr>
          <p:cNvSpPr txBox="1">
            <a:spLocks/>
          </p:cNvSpPr>
          <p:nvPr/>
        </p:nvSpPr>
        <p:spPr>
          <a:xfrm>
            <a:off x="1043896" y="5093880"/>
            <a:ext cx="3384838" cy="1402988"/>
          </a:xfrm>
          <a:prstGeom prst="rect">
            <a:avLst/>
          </a:prstGeom>
          <a:gradFill flip="none" rotWithShape="1">
            <a:gsLst>
              <a:gs pos="0">
                <a:srgbClr val="F15D22"/>
              </a:gs>
              <a:gs pos="49000">
                <a:srgbClr val="00539B"/>
              </a:gs>
            </a:gsLst>
            <a:lin ang="0" scaled="0"/>
            <a:tileRect/>
          </a:gradFill>
          <a:ln>
            <a:noFill/>
          </a:ln>
          <a:effectLst>
            <a:outerShdw blurRad="50800" dist="38100" dir="8100000" algn="tr" rotWithShape="0">
              <a:prstClr val="black">
                <a:alpha val="40000"/>
              </a:prst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0" indent="0" algn="ctr" rtl="0">
              <a:lnSpc>
                <a:spcPct val="111111"/>
              </a:lnSpc>
              <a:spcBef>
                <a:spcPts val="0"/>
              </a:spcBef>
              <a:spcAft>
                <a:spcPts val="0"/>
              </a:spcAft>
              <a:buClr>
                <a:srgbClr val="FFFFFF"/>
              </a:buClr>
              <a:buSzPts val="1800"/>
              <a:buNone/>
            </a:pPr>
            <a:r>
              <a:rPr lang="en-US"/>
              <a:t>Strategic Horizons</a:t>
            </a:r>
          </a:p>
        </p:txBody>
      </p:sp>
      <p:sp>
        <p:nvSpPr>
          <p:cNvPr id="3" name="Google Shape;115;p3">
            <a:extLst>
              <a:ext uri="{FF2B5EF4-FFF2-40B4-BE49-F238E27FC236}">
                <a16:creationId xmlns:a16="http://schemas.microsoft.com/office/drawing/2014/main" id="{2693E0FF-C2D3-D3BD-686E-5E660F85FF9B}"/>
              </a:ext>
            </a:extLst>
          </p:cNvPr>
          <p:cNvSpPr txBox="1">
            <a:spLocks/>
          </p:cNvSpPr>
          <p:nvPr/>
        </p:nvSpPr>
        <p:spPr>
          <a:xfrm>
            <a:off x="1043897" y="1174569"/>
            <a:ext cx="3384838" cy="3755517"/>
          </a:xfrm>
          <a:prstGeom prst="rect">
            <a:avLst/>
          </a:prstGeom>
          <a:gradFill flip="none" rotWithShape="1">
            <a:gsLst>
              <a:gs pos="0">
                <a:srgbClr val="F15D22"/>
              </a:gs>
              <a:gs pos="49000">
                <a:srgbClr val="00539B"/>
              </a:gs>
            </a:gsLst>
            <a:lin ang="0" scaled="0"/>
            <a:tileRect/>
          </a:gradFill>
          <a:ln>
            <a:noFill/>
          </a:ln>
          <a:effectLst>
            <a:outerShdw blurRad="50800" dist="38100" dir="8100000" algn="tr" rotWithShape="0">
              <a:prstClr val="black">
                <a:alpha val="40000"/>
              </a:prst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a:t>Recent Highlights</a:t>
            </a:r>
          </a:p>
        </p:txBody>
      </p:sp>
      <p:sp>
        <p:nvSpPr>
          <p:cNvPr id="8" name="Google Shape;115;p3">
            <a:extLst>
              <a:ext uri="{FF2B5EF4-FFF2-40B4-BE49-F238E27FC236}">
                <a16:creationId xmlns:a16="http://schemas.microsoft.com/office/drawing/2014/main" id="{5542FDB4-21F9-F15D-2F08-588A3DE91462}"/>
              </a:ext>
            </a:extLst>
          </p:cNvPr>
          <p:cNvSpPr txBox="1">
            <a:spLocks/>
          </p:cNvSpPr>
          <p:nvPr/>
        </p:nvSpPr>
        <p:spPr>
          <a:xfrm>
            <a:off x="4428735" y="1176177"/>
            <a:ext cx="6513224" cy="3753632"/>
          </a:xfrm>
          <a:prstGeom prst="rect">
            <a:avLst/>
          </a:prstGeom>
          <a:gradFill flip="none" rotWithShape="1">
            <a:gsLst>
              <a:gs pos="100000">
                <a:srgbClr val="FFFFFF"/>
              </a:gs>
              <a:gs pos="0">
                <a:srgbClr val="CDCDCD"/>
              </a:gs>
            </a:gsLst>
            <a:lin ang="0" scaled="1"/>
            <a:tileRect/>
          </a:gradFill>
          <a:ln>
            <a:noFill/>
          </a:ln>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endParaRPr lang="en-US"/>
          </a:p>
        </p:txBody>
      </p:sp>
      <p:sp>
        <p:nvSpPr>
          <p:cNvPr id="113" name="Google Shape;113;p3"/>
          <p:cNvSpPr txBox="1">
            <a:spLocks noGrp="1"/>
          </p:cNvSpPr>
          <p:nvPr>
            <p:ph type="title"/>
          </p:nvPr>
        </p:nvSpPr>
        <p:spPr>
          <a:xfrm>
            <a:off x="638175" y="382043"/>
            <a:ext cx="11201400" cy="552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1"/>
              </a:buClr>
              <a:buSzPts val="2800"/>
              <a:buFont typeface="Arial"/>
              <a:buNone/>
            </a:pPr>
            <a:r>
              <a:rPr lang="en-US" b="0"/>
              <a:t>Progress in achieving value inflection points expected for 2024-2025</a:t>
            </a:r>
          </a:p>
        </p:txBody>
      </p:sp>
      <p:sp>
        <p:nvSpPr>
          <p:cNvPr id="116" name="Google Shape;116;p3"/>
          <p:cNvSpPr txBox="1">
            <a:spLocks noGrp="1"/>
          </p:cNvSpPr>
          <p:nvPr>
            <p:ph type="body" idx="3"/>
          </p:nvPr>
        </p:nvSpPr>
        <p:spPr>
          <a:xfrm>
            <a:off x="4519025" y="1211346"/>
            <a:ext cx="6831147" cy="3671389"/>
          </a:xfrm>
          <a:prstGeom prst="rect">
            <a:avLst/>
          </a:prstGeom>
          <a:noFill/>
          <a:ln>
            <a:noFill/>
          </a:ln>
        </p:spPr>
        <p:txBody>
          <a:bodyPr spcFirstLastPara="1" wrap="square" lIns="91425" tIns="45700" rIns="91425" bIns="45700" anchor="t" anchorCtr="0">
            <a:noAutofit/>
          </a:bodyPr>
          <a:lstStyle/>
          <a:p>
            <a:pPr marL="285750" lvl="0" indent="-285750" algn="l" rtl="0">
              <a:lnSpc>
                <a:spcPct val="125000"/>
              </a:lnSpc>
              <a:spcBef>
                <a:spcPts val="0"/>
              </a:spcBef>
              <a:spcAft>
                <a:spcPts val="0"/>
              </a:spcAft>
              <a:buClr>
                <a:srgbClr val="F15D22"/>
              </a:buClr>
              <a:buSzPts val="1600"/>
              <a:buFont typeface="Noto Sans Symbols"/>
              <a:buChar char="✔"/>
            </a:pPr>
            <a:r>
              <a:rPr lang="en-US" sz="1600" b="1">
                <a:solidFill>
                  <a:schemeClr val="bg1"/>
                </a:solidFill>
                <a:latin typeface="OblikW01-Light"/>
              </a:rPr>
              <a:t>Appointment of Gavin Spencer as Chief Executive Officer</a:t>
            </a:r>
          </a:p>
          <a:p>
            <a:pPr marL="285750" indent="-285750">
              <a:lnSpc>
                <a:spcPct val="125000"/>
              </a:lnSpc>
              <a:spcBef>
                <a:spcPts val="600"/>
              </a:spcBef>
              <a:buClr>
                <a:srgbClr val="F15D22"/>
              </a:buClr>
              <a:buSzPts val="1600"/>
              <a:buFont typeface="Noto Sans Symbols"/>
              <a:buChar char="✔"/>
            </a:pPr>
            <a:r>
              <a:rPr lang="en-US" sz="1600" b="1" err="1">
                <a:solidFill>
                  <a:schemeClr val="bg1"/>
                </a:solidFill>
              </a:rPr>
              <a:t>Nicox</a:t>
            </a:r>
            <a:r>
              <a:rPr lang="en-US" sz="1600" b="1">
                <a:solidFill>
                  <a:schemeClr val="bg1"/>
                </a:solidFill>
              </a:rPr>
              <a:t> Board entirely renewed with appointment of Damian Marron as Chair and 3 new Board members</a:t>
            </a:r>
          </a:p>
          <a:p>
            <a:pPr marL="285750" lvl="0" indent="-285750" algn="l" rtl="0">
              <a:lnSpc>
                <a:spcPct val="125000"/>
              </a:lnSpc>
              <a:spcBef>
                <a:spcPts val="600"/>
              </a:spcBef>
              <a:spcAft>
                <a:spcPts val="0"/>
              </a:spcAft>
              <a:buClr>
                <a:srgbClr val="F15D22"/>
              </a:buClr>
              <a:buSzPts val="1600"/>
              <a:buFont typeface="Noto Sans Symbols"/>
              <a:buChar char="✔"/>
            </a:pPr>
            <a:r>
              <a:rPr lang="en-US" sz="1600" b="1">
                <a:solidFill>
                  <a:schemeClr val="bg1"/>
                </a:solidFill>
                <a:latin typeface="OblikW01-Light"/>
              </a:rPr>
              <a:t>Restructuring of debt agreements with BlackRock</a:t>
            </a:r>
          </a:p>
          <a:p>
            <a:pPr marL="285750" indent="-285750">
              <a:lnSpc>
                <a:spcPct val="125000"/>
              </a:lnSpc>
              <a:spcBef>
                <a:spcPts val="600"/>
              </a:spcBef>
              <a:buClr>
                <a:srgbClr val="F15D22"/>
              </a:buClr>
              <a:buSzPts val="1600"/>
              <a:buFont typeface="Noto Sans Symbols"/>
              <a:buChar char="✔"/>
            </a:pPr>
            <a:r>
              <a:rPr lang="en-US" sz="1600" b="1">
                <a:solidFill>
                  <a:schemeClr val="bg1"/>
                </a:solidFill>
                <a:latin typeface="OblikW01-Light"/>
              </a:rPr>
              <a:t>Streamlining costs to concentrate on NCX 470 clinical development</a:t>
            </a:r>
          </a:p>
          <a:p>
            <a:pPr marL="285750" indent="-285750">
              <a:lnSpc>
                <a:spcPct val="100000"/>
              </a:lnSpc>
              <a:spcBef>
                <a:spcPts val="600"/>
              </a:spcBef>
              <a:buClr>
                <a:srgbClr val="F15D22"/>
              </a:buClr>
              <a:buSzPts val="1600"/>
              <a:buFont typeface="Noto Sans Symbols"/>
              <a:buChar char="✔"/>
            </a:pPr>
            <a:r>
              <a:rPr lang="en-US" sz="1600" b="1">
                <a:solidFill>
                  <a:schemeClr val="bg1"/>
                </a:solidFill>
              </a:rPr>
              <a:t>Equity financing of €3.3 million</a:t>
            </a:r>
          </a:p>
          <a:p>
            <a:pPr marL="285750" indent="-285750">
              <a:lnSpc>
                <a:spcPct val="125000"/>
              </a:lnSpc>
              <a:spcBef>
                <a:spcPts val="600"/>
              </a:spcBef>
              <a:buClr>
                <a:srgbClr val="F15D22"/>
              </a:buClr>
              <a:buSzPts val="1600"/>
              <a:buFont typeface="Noto Sans Symbols"/>
              <a:buChar char="✔"/>
            </a:pPr>
            <a:r>
              <a:rPr lang="en-US" sz="1600" b="1">
                <a:solidFill>
                  <a:schemeClr val="bg1"/>
                </a:solidFill>
                <a:latin typeface="OblikW01-Light"/>
              </a:rPr>
              <a:t>Value proposition of NCX 470 confirmed through Kowa partnership</a:t>
            </a:r>
          </a:p>
          <a:p>
            <a:pPr marL="285750" indent="-285750">
              <a:lnSpc>
                <a:spcPct val="125000"/>
              </a:lnSpc>
              <a:spcBef>
                <a:spcPts val="600"/>
              </a:spcBef>
              <a:buClr>
                <a:srgbClr val="F15D22"/>
              </a:buClr>
              <a:buSzPts val="1600"/>
              <a:buFont typeface="Noto Sans Symbols"/>
              <a:buChar char="✔"/>
            </a:pPr>
            <a:r>
              <a:rPr lang="en-US" sz="1600" b="1">
                <a:solidFill>
                  <a:schemeClr val="bg1"/>
                </a:solidFill>
              </a:rPr>
              <a:t>Completion of recruitment of U.S. patients in the Denali trial</a:t>
            </a:r>
          </a:p>
          <a:p>
            <a:pPr marL="285750" indent="-285750">
              <a:lnSpc>
                <a:spcPct val="125000"/>
              </a:lnSpc>
              <a:spcBef>
                <a:spcPts val="600"/>
              </a:spcBef>
              <a:buClr>
                <a:srgbClr val="F15D22"/>
              </a:buClr>
              <a:buSzPts val="1600"/>
              <a:buFont typeface="Noto Sans Symbols"/>
              <a:buChar char="✔"/>
            </a:pPr>
            <a:r>
              <a:rPr lang="en-US" sz="1600" b="1">
                <a:solidFill>
                  <a:schemeClr val="bg1"/>
                </a:solidFill>
              </a:rPr>
              <a:t>Approval of ZERVIATE in China</a:t>
            </a:r>
          </a:p>
          <a:p>
            <a:pPr marL="285750" indent="-285750">
              <a:lnSpc>
                <a:spcPct val="125000"/>
              </a:lnSpc>
              <a:spcBef>
                <a:spcPts val="600"/>
              </a:spcBef>
              <a:buClr>
                <a:srgbClr val="F15D22"/>
              </a:buClr>
              <a:buSzPts val="1600"/>
              <a:buFont typeface="Noto Sans Symbols"/>
              <a:buChar char="✔"/>
            </a:pPr>
            <a:r>
              <a:rPr lang="en-US" sz="1600" b="1">
                <a:solidFill>
                  <a:schemeClr val="bg1"/>
                </a:solidFill>
              </a:rPr>
              <a:t>Research and licensing option agreement with </a:t>
            </a:r>
            <a:r>
              <a:rPr lang="en-US" sz="1600" b="1" err="1">
                <a:solidFill>
                  <a:schemeClr val="bg1"/>
                </a:solidFill>
              </a:rPr>
              <a:t>Glaukos</a:t>
            </a:r>
            <a:r>
              <a:rPr lang="en-US" sz="1600" b="1">
                <a:solidFill>
                  <a:schemeClr val="bg1"/>
                </a:solidFill>
              </a:rPr>
              <a:t> for NCX 1728</a:t>
            </a:r>
          </a:p>
          <a:p>
            <a:pPr marL="0" indent="0">
              <a:lnSpc>
                <a:spcPct val="125000"/>
              </a:lnSpc>
              <a:spcBef>
                <a:spcPts val="600"/>
              </a:spcBef>
              <a:buClr>
                <a:srgbClr val="F15D22"/>
              </a:buClr>
              <a:buSzPts val="1600"/>
              <a:buNone/>
            </a:pPr>
            <a:endParaRPr lang="en-US" sz="1600" b="1">
              <a:solidFill>
                <a:schemeClr val="bg1"/>
              </a:solidFill>
            </a:endParaRPr>
          </a:p>
          <a:p>
            <a:pPr marL="285750" indent="-285750">
              <a:lnSpc>
                <a:spcPct val="125000"/>
              </a:lnSpc>
              <a:spcBef>
                <a:spcPts val="600"/>
              </a:spcBef>
              <a:buClr>
                <a:srgbClr val="F15D22"/>
              </a:buClr>
              <a:buSzPts val="1600"/>
              <a:buFont typeface="Noto Sans Symbols"/>
              <a:buChar char="✔"/>
            </a:pPr>
            <a:endParaRPr lang="en-US" sz="1600" b="1" i="1">
              <a:solidFill>
                <a:schemeClr val="bg1"/>
              </a:solidFill>
            </a:endParaRPr>
          </a:p>
          <a:p>
            <a:pPr marL="285750" indent="-285750">
              <a:lnSpc>
                <a:spcPct val="125000"/>
              </a:lnSpc>
              <a:spcBef>
                <a:spcPts val="600"/>
              </a:spcBef>
              <a:buClr>
                <a:srgbClr val="F15D22"/>
              </a:buClr>
              <a:buSzPts val="1600"/>
              <a:buFont typeface="Noto Sans Symbols"/>
              <a:buChar char="✔"/>
            </a:pPr>
            <a:endParaRPr lang="en-US" sz="1600" b="1"/>
          </a:p>
        </p:txBody>
      </p:sp>
      <p:sp>
        <p:nvSpPr>
          <p:cNvPr id="120" name="Google Shape;120;p3"/>
          <p:cNvSpPr txBox="1">
            <a:spLocks noGrp="1"/>
          </p:cNvSpPr>
          <p:nvPr>
            <p:ph type="body" idx="7"/>
          </p:nvPr>
        </p:nvSpPr>
        <p:spPr>
          <a:xfrm>
            <a:off x="4519027" y="5091671"/>
            <a:ext cx="6170508" cy="1406927"/>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600"/>
              </a:spcBef>
              <a:spcAft>
                <a:spcPts val="0"/>
              </a:spcAft>
              <a:buClr>
                <a:srgbClr val="F15D22"/>
              </a:buClr>
              <a:buSzPts val="1600"/>
              <a:buFont typeface="Wingdings" panose="05000000000000000000" pitchFamily="2" charset="2"/>
              <a:buChar char="Ø"/>
            </a:pPr>
            <a:r>
              <a:rPr lang="en-US" sz="1600" b="1">
                <a:solidFill>
                  <a:schemeClr val="bg1"/>
                </a:solidFill>
              </a:rPr>
              <a:t>ZERVIATE Launch in China</a:t>
            </a:r>
          </a:p>
          <a:p>
            <a:pPr marL="285750" lvl="0" indent="-285750" algn="l" rtl="0">
              <a:lnSpc>
                <a:spcPct val="100000"/>
              </a:lnSpc>
              <a:spcBef>
                <a:spcPts val="600"/>
              </a:spcBef>
              <a:spcAft>
                <a:spcPts val="0"/>
              </a:spcAft>
              <a:buClr>
                <a:srgbClr val="F15D22"/>
              </a:buClr>
              <a:buSzPts val="1600"/>
              <a:buFont typeface="Wingdings" panose="05000000000000000000" pitchFamily="2" charset="2"/>
              <a:buChar char="Ø"/>
            </a:pPr>
            <a:r>
              <a:rPr lang="en-US" sz="1600" b="1">
                <a:solidFill>
                  <a:schemeClr val="bg1"/>
                </a:solidFill>
              </a:rPr>
              <a:t>Denali results in 2025 to crystallize NCX 470 strategic value</a:t>
            </a:r>
            <a:endParaRPr b="1">
              <a:solidFill>
                <a:schemeClr val="bg1"/>
              </a:solidFill>
            </a:endParaRPr>
          </a:p>
          <a:p>
            <a:pPr marL="285750" lvl="0" indent="-285750" algn="l" rtl="0">
              <a:lnSpc>
                <a:spcPct val="100000"/>
              </a:lnSpc>
              <a:spcBef>
                <a:spcPts val="600"/>
              </a:spcBef>
              <a:spcAft>
                <a:spcPts val="0"/>
              </a:spcAft>
              <a:buClr>
                <a:srgbClr val="F15D22"/>
              </a:buClr>
              <a:buSzPts val="1600"/>
              <a:buFont typeface="Wingdings" panose="05000000000000000000" pitchFamily="2" charset="2"/>
              <a:buChar char="Ø"/>
            </a:pPr>
            <a:r>
              <a:rPr lang="en-US" sz="1600" b="1">
                <a:solidFill>
                  <a:schemeClr val="bg1"/>
                </a:solidFill>
              </a:rPr>
              <a:t>Business development and partnerships</a:t>
            </a:r>
            <a:endParaRPr b="1">
              <a:solidFill>
                <a:schemeClr val="bg1"/>
              </a:solidFill>
            </a:endParaRPr>
          </a:p>
          <a:p>
            <a:pPr marL="285750" lvl="0" indent="-285750" algn="l" rtl="0">
              <a:lnSpc>
                <a:spcPct val="100000"/>
              </a:lnSpc>
              <a:spcBef>
                <a:spcPts val="600"/>
              </a:spcBef>
              <a:spcAft>
                <a:spcPts val="0"/>
              </a:spcAft>
              <a:buClr>
                <a:srgbClr val="F15D22"/>
              </a:buClr>
              <a:buSzPts val="1600"/>
              <a:buFont typeface="Wingdings" panose="05000000000000000000" pitchFamily="2" charset="2"/>
              <a:buChar char="Ø"/>
            </a:pPr>
            <a:r>
              <a:rPr lang="en-US" sz="1600" b="1">
                <a:solidFill>
                  <a:schemeClr val="bg1"/>
                </a:solidFill>
              </a:rPr>
              <a:t>Potential strategic transactions</a:t>
            </a:r>
            <a:endParaRPr sz="1600" b="1">
              <a:solidFill>
                <a:schemeClr val="bg1"/>
              </a:solidFill>
            </a:endParaRPr>
          </a:p>
        </p:txBody>
      </p:sp>
      <p:sp>
        <p:nvSpPr>
          <p:cNvPr id="123" name="Google Shape;123;p3"/>
          <p:cNvSpPr/>
          <p:nvPr/>
        </p:nvSpPr>
        <p:spPr>
          <a:xfrm>
            <a:off x="809117" y="980719"/>
            <a:ext cx="469557" cy="459172"/>
          </a:xfrm>
          <a:prstGeom prst="ellipse">
            <a:avLst/>
          </a:prstGeom>
          <a:solidFill>
            <a:srgbClr val="00294D"/>
          </a:solidFill>
          <a:ln w="12700" cap="flat" cmpd="sng">
            <a:solidFill>
              <a:srgbClr val="003C7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2"/>
                </a:solidFill>
                <a:latin typeface="Calibri"/>
                <a:ea typeface="Calibri"/>
                <a:cs typeface="Calibri"/>
                <a:sym typeface="Calibri"/>
              </a:rPr>
              <a:t>1</a:t>
            </a:r>
            <a:endParaRPr sz="1800">
              <a:solidFill>
                <a:schemeClr val="lt2"/>
              </a:solidFill>
              <a:latin typeface="Calibri"/>
              <a:ea typeface="Calibri"/>
              <a:cs typeface="Calibri"/>
              <a:sym typeface="Calibri"/>
            </a:endParaRPr>
          </a:p>
        </p:txBody>
      </p:sp>
      <p:sp>
        <p:nvSpPr>
          <p:cNvPr id="125" name="Google Shape;125;p3"/>
          <p:cNvSpPr/>
          <p:nvPr/>
        </p:nvSpPr>
        <p:spPr>
          <a:xfrm>
            <a:off x="780242" y="4862369"/>
            <a:ext cx="469557" cy="459173"/>
          </a:xfrm>
          <a:prstGeom prst="ellipse">
            <a:avLst/>
          </a:prstGeom>
          <a:solidFill>
            <a:srgbClr val="00294D"/>
          </a:solidFill>
          <a:ln w="12700" cap="flat" cmpd="sng">
            <a:solidFill>
              <a:srgbClr val="003C7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2"/>
                </a:solidFill>
                <a:latin typeface="Calibri"/>
                <a:ea typeface="Calibri"/>
                <a:cs typeface="Calibri"/>
                <a:sym typeface="Calibri"/>
              </a:rPr>
              <a:t>2</a:t>
            </a:r>
            <a:endParaRPr sz="1800">
              <a:solidFill>
                <a:schemeClr val="lt2"/>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grpSp>
        <p:nvGrpSpPr>
          <p:cNvPr id="131" name="Google Shape;131;p4"/>
          <p:cNvGrpSpPr/>
          <p:nvPr/>
        </p:nvGrpSpPr>
        <p:grpSpPr>
          <a:xfrm>
            <a:off x="728160" y="1333678"/>
            <a:ext cx="10995025" cy="4955803"/>
            <a:chOff x="626289" y="1091603"/>
            <a:chExt cx="12175153" cy="4851356"/>
          </a:xfrm>
        </p:grpSpPr>
        <p:grpSp>
          <p:nvGrpSpPr>
            <p:cNvPr id="132" name="Google Shape;132;p4"/>
            <p:cNvGrpSpPr/>
            <p:nvPr/>
          </p:nvGrpSpPr>
          <p:grpSpPr>
            <a:xfrm>
              <a:off x="626289" y="1091603"/>
              <a:ext cx="5604381" cy="4851356"/>
              <a:chOff x="428461" y="853821"/>
              <a:chExt cx="5484073" cy="4851356"/>
            </a:xfrm>
          </p:grpSpPr>
          <p:sp>
            <p:nvSpPr>
              <p:cNvPr id="133" name="Google Shape;133;p4"/>
              <p:cNvSpPr/>
              <p:nvPr/>
            </p:nvSpPr>
            <p:spPr>
              <a:xfrm>
                <a:off x="428461" y="853821"/>
                <a:ext cx="3902978" cy="4851356"/>
              </a:xfrm>
              <a:prstGeom prst="roundRect">
                <a:avLst>
                  <a:gd name="adj" fmla="val 0"/>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OblikW01-Bold" panose="02000503000000020004" pitchFamily="50" charset="0"/>
                  <a:sym typeface="Arial"/>
                </a:endParaRPr>
              </a:p>
            </p:txBody>
          </p:sp>
          <p:pic>
            <p:nvPicPr>
              <p:cNvPr id="135" name="Google Shape;135;p4"/>
              <p:cNvPicPr preferRelativeResize="0"/>
              <p:nvPr/>
            </p:nvPicPr>
            <p:blipFill rotWithShape="1">
              <a:blip r:embed="rId3">
                <a:alphaModFix/>
              </a:blip>
              <a:srcRect/>
              <a:stretch/>
            </p:blipFill>
            <p:spPr>
              <a:xfrm rot="5400000">
                <a:off x="5173063" y="1550367"/>
                <a:ext cx="911418" cy="567524"/>
              </a:xfrm>
              <a:prstGeom prst="rect">
                <a:avLst/>
              </a:prstGeom>
              <a:noFill/>
              <a:ln>
                <a:noFill/>
              </a:ln>
            </p:spPr>
          </p:pic>
        </p:grpSp>
        <p:sp>
          <p:nvSpPr>
            <p:cNvPr id="137" name="Google Shape;137;p4"/>
            <p:cNvSpPr/>
            <p:nvPr/>
          </p:nvSpPr>
          <p:spPr>
            <a:xfrm>
              <a:off x="4842190" y="1091603"/>
              <a:ext cx="3865976" cy="4851356"/>
            </a:xfrm>
            <a:prstGeom prst="roundRect">
              <a:avLst>
                <a:gd name="adj" fmla="val 0"/>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OblikW01-Bold" panose="02000503000000020004" pitchFamily="50" charset="0"/>
                <a:sym typeface="Arial"/>
              </a:endParaRPr>
            </a:p>
          </p:txBody>
        </p:sp>
        <p:sp>
          <p:nvSpPr>
            <p:cNvPr id="138" name="Google Shape;138;p4"/>
            <p:cNvSpPr/>
            <p:nvPr/>
          </p:nvSpPr>
          <p:spPr>
            <a:xfrm>
              <a:off x="8935466" y="1091603"/>
              <a:ext cx="3865976" cy="4851356"/>
            </a:xfrm>
            <a:prstGeom prst="roundRect">
              <a:avLst>
                <a:gd name="adj" fmla="val 0"/>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OblikW01-Bold" panose="02000503000000020004" pitchFamily="50" charset="0"/>
                <a:sym typeface="Arial"/>
              </a:endParaRPr>
            </a:p>
          </p:txBody>
        </p:sp>
      </p:grpSp>
      <p:sp>
        <p:nvSpPr>
          <p:cNvPr id="139" name="Google Shape;139;p4"/>
          <p:cNvSpPr txBox="1">
            <a:spLocks noGrp="1"/>
          </p:cNvSpPr>
          <p:nvPr>
            <p:ph type="title"/>
          </p:nvPr>
        </p:nvSpPr>
        <p:spPr>
          <a:xfrm>
            <a:off x="616474" y="379026"/>
            <a:ext cx="11121136"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Consistently delivering innovations in ophthalmology …</a:t>
            </a:r>
            <a:endParaRPr/>
          </a:p>
        </p:txBody>
      </p:sp>
      <p:sp>
        <p:nvSpPr>
          <p:cNvPr id="140" name="Google Shape;140;p4"/>
          <p:cNvSpPr/>
          <p:nvPr/>
        </p:nvSpPr>
        <p:spPr>
          <a:xfrm>
            <a:off x="947737" y="3152828"/>
            <a:ext cx="3382411" cy="263144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Wingdings" pitchFamily="2" charset="2"/>
              <a:buChar char="Ø"/>
            </a:pPr>
            <a:r>
              <a:rPr lang="en-US" sz="1550" i="0" u="none" strike="noStrike" cap="none">
                <a:solidFill>
                  <a:srgbClr val="000000"/>
                </a:solidFill>
                <a:latin typeface="OblikW01-Light" panose="02000503000000020004" pitchFamily="50" charset="0"/>
                <a:sym typeface="Arial"/>
              </a:rPr>
              <a:t>A potentially differentiated profile targeting </a:t>
            </a:r>
            <a:r>
              <a:rPr lang="en-US" sz="1550" b="1" u="none" strike="noStrike" cap="none">
                <a:solidFill>
                  <a:schemeClr val="bg1"/>
                </a:solidFill>
                <a:latin typeface="OblikW01-Bold" panose="02000503000000020004" pitchFamily="2" charset="0"/>
                <a:sym typeface="Arial"/>
              </a:rPr>
              <a:t>~</a:t>
            </a:r>
            <a:r>
              <a:rPr lang="en-US" sz="1550" b="1" u="none" strike="noStrike" cap="none">
                <a:solidFill>
                  <a:srgbClr val="000000"/>
                </a:solidFill>
                <a:latin typeface="OblikW01-Bold" panose="02000503000000020004" pitchFamily="2" charset="0"/>
                <a:sym typeface="Arial"/>
              </a:rPr>
              <a:t>$6bn worldwide glaucoma market</a:t>
            </a:r>
            <a:endParaRPr sz="1550" b="1">
              <a:latin typeface="OblikW01-Bold" panose="02000503000000020004" pitchFamily="2" charset="0"/>
            </a:endParaRPr>
          </a:p>
          <a:p>
            <a:pPr marL="285750" lvl="0" indent="-285750">
              <a:spcBef>
                <a:spcPts val="600"/>
              </a:spcBef>
              <a:buSzPts val="1600"/>
              <a:buFont typeface="Wingdings" pitchFamily="2" charset="2"/>
              <a:buChar char="Ø"/>
            </a:pPr>
            <a:r>
              <a:rPr lang="en-US" sz="1550" b="1" u="none" strike="noStrike" cap="none">
                <a:solidFill>
                  <a:schemeClr val="bg1"/>
                </a:solidFill>
                <a:latin typeface="OblikW01-Bold" panose="02000503000000020004" pitchFamily="2" charset="0"/>
                <a:sym typeface="Arial"/>
              </a:rPr>
              <a:t>Positive results from the first Phase 3 trial</a:t>
            </a:r>
            <a:r>
              <a:rPr lang="en-US" sz="1550" b="1" baseline="30000">
                <a:solidFill>
                  <a:schemeClr val="bg1"/>
                </a:solidFill>
                <a:latin typeface="OblikW01-Bold" panose="02000503000000020004" pitchFamily="2" charset="0"/>
              </a:rPr>
              <a:t>1</a:t>
            </a:r>
            <a:r>
              <a:rPr lang="en-US" sz="1550" b="1" u="none" strike="noStrike" cap="none">
                <a:solidFill>
                  <a:schemeClr val="bg1"/>
                </a:solidFill>
                <a:latin typeface="OblikW01-Bold" panose="02000503000000020004" pitchFamily="2" charset="0"/>
                <a:sym typeface="Arial"/>
              </a:rPr>
              <a:t>, </a:t>
            </a:r>
            <a:r>
              <a:rPr lang="en-US" sz="1550">
                <a:solidFill>
                  <a:schemeClr val="bg1"/>
                </a:solidFill>
                <a:latin typeface="OblikW01-Light" panose="02000503000000020004" pitchFamily="50" charset="0"/>
              </a:rPr>
              <a:t>Mont Blanc, </a:t>
            </a:r>
            <a:r>
              <a:rPr lang="en-US" sz="1550" i="0" u="none" strike="noStrike" cap="none">
                <a:solidFill>
                  <a:srgbClr val="000000"/>
                </a:solidFill>
                <a:latin typeface="OblikW01-Light" panose="02000503000000020004" pitchFamily="50" charset="0"/>
                <a:sym typeface="Arial"/>
              </a:rPr>
              <a:t>demonstrating competitive </a:t>
            </a:r>
            <a:br>
              <a:rPr lang="en-US" sz="1550" i="0" u="none" strike="noStrike" cap="none">
                <a:solidFill>
                  <a:srgbClr val="000000"/>
                </a:solidFill>
                <a:latin typeface="OblikW01-Light" panose="02000503000000020004" pitchFamily="50" charset="0"/>
                <a:sym typeface="Arial"/>
              </a:rPr>
            </a:br>
            <a:r>
              <a:rPr lang="en-US" sz="1550" i="0" u="none" strike="noStrike" cap="none">
                <a:solidFill>
                  <a:srgbClr val="000000"/>
                </a:solidFill>
                <a:latin typeface="OblikW01-Light" panose="02000503000000020004" pitchFamily="50" charset="0"/>
                <a:sym typeface="Arial"/>
              </a:rPr>
              <a:t>IOP-lowering properties</a:t>
            </a:r>
            <a:endParaRPr sz="1550" i="0" u="none" strike="noStrike" cap="none">
              <a:solidFill>
                <a:srgbClr val="000000"/>
              </a:solidFill>
              <a:latin typeface="OblikW01-Light" panose="02000503000000020004" pitchFamily="50" charset="0"/>
              <a:sym typeface="Arial"/>
            </a:endParaRPr>
          </a:p>
          <a:p>
            <a:pPr marL="285750" marR="0" lvl="0" indent="-285750" algn="l" rtl="0">
              <a:spcBef>
                <a:spcPts val="600"/>
              </a:spcBef>
              <a:spcAft>
                <a:spcPts val="0"/>
              </a:spcAft>
              <a:buClr>
                <a:srgbClr val="000000"/>
              </a:buClr>
              <a:buSzPts val="1600"/>
              <a:buFont typeface="Wingdings" pitchFamily="2" charset="2"/>
              <a:buChar char="Ø"/>
            </a:pPr>
            <a:r>
              <a:rPr lang="en-US" sz="1550" b="1" u="none" strike="noStrike" cap="none">
                <a:solidFill>
                  <a:srgbClr val="000000"/>
                </a:solidFill>
                <a:latin typeface="OblikW01-Bold" panose="02000503000000020004" pitchFamily="2" charset="0"/>
                <a:sym typeface="Arial"/>
              </a:rPr>
              <a:t>Additional benefits</a:t>
            </a:r>
            <a:r>
              <a:rPr lang="en-US" sz="1550" u="none" strike="noStrike" cap="none">
                <a:solidFill>
                  <a:srgbClr val="000000"/>
                </a:solidFill>
                <a:latin typeface="OblikW01-Light" panose="02000503000000020004" pitchFamily="2" charset="0"/>
                <a:sym typeface="Arial"/>
              </a:rPr>
              <a:t>, e.g. retinal, </a:t>
            </a:r>
            <a:r>
              <a:rPr lang="en-US" sz="1550" i="0" u="none" strike="noStrike" cap="none">
                <a:solidFill>
                  <a:srgbClr val="000000"/>
                </a:solidFill>
                <a:latin typeface="OblikW01-Light" panose="02000503000000020004" pitchFamily="50" charset="0"/>
                <a:sym typeface="Arial"/>
              </a:rPr>
              <a:t>seen in nonclinical models</a:t>
            </a:r>
            <a:r>
              <a:rPr lang="en-US" sz="1550" i="0" u="none" strike="noStrike" cap="none" baseline="30000">
                <a:solidFill>
                  <a:srgbClr val="000000"/>
                </a:solidFill>
                <a:latin typeface="OblikW01-Light" panose="02000503000000020004" pitchFamily="50" charset="0"/>
                <a:sym typeface="Arial"/>
              </a:rPr>
              <a:t>2,3</a:t>
            </a:r>
            <a:r>
              <a:rPr lang="en-US" sz="1550" i="0" u="none" strike="noStrike" cap="none">
                <a:solidFill>
                  <a:srgbClr val="000000"/>
                </a:solidFill>
                <a:latin typeface="OblikW01-Light" panose="02000503000000020004" pitchFamily="50" charset="0"/>
                <a:sym typeface="Arial"/>
              </a:rPr>
              <a:t> to be explored post-Phase 3</a:t>
            </a:r>
            <a:endParaRPr sz="1550" i="0" u="none" strike="noStrike" cap="none">
              <a:solidFill>
                <a:srgbClr val="000000"/>
              </a:solidFill>
              <a:latin typeface="OblikW01-Light" panose="02000503000000020004" pitchFamily="50" charset="0"/>
              <a:sym typeface="Arial"/>
            </a:endParaRPr>
          </a:p>
        </p:txBody>
      </p:sp>
      <p:sp>
        <p:nvSpPr>
          <p:cNvPr id="145" name="Google Shape;145;p4"/>
          <p:cNvSpPr/>
          <p:nvPr/>
        </p:nvSpPr>
        <p:spPr>
          <a:xfrm>
            <a:off x="8403603" y="3149920"/>
            <a:ext cx="3145846" cy="255450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Wingdings" pitchFamily="2" charset="2"/>
              <a:buChar char="Ø"/>
            </a:pPr>
            <a:r>
              <a:rPr lang="en-US" sz="1550" b="1">
                <a:solidFill>
                  <a:srgbClr val="000000"/>
                </a:solidFill>
                <a:latin typeface="OblikW01-Bold" panose="02000503000000020004" pitchFamily="2" charset="0"/>
                <a:sym typeface="Arial"/>
              </a:rPr>
              <a:t>Two FDA approved products </a:t>
            </a:r>
          </a:p>
          <a:p>
            <a:pPr marL="285750" marR="0" lvl="0" indent="-285750" algn="l" rtl="0">
              <a:spcBef>
                <a:spcPts val="0"/>
              </a:spcBef>
              <a:spcAft>
                <a:spcPts val="0"/>
              </a:spcAft>
              <a:buClr>
                <a:srgbClr val="000000"/>
              </a:buClr>
              <a:buSzPts val="1600"/>
              <a:buFont typeface="Wingdings" pitchFamily="2" charset="2"/>
              <a:buChar char="Ø"/>
            </a:pPr>
            <a:endParaRPr lang="en-US" sz="1550" i="0" u="none" strike="noStrike" cap="none">
              <a:solidFill>
                <a:srgbClr val="000000"/>
              </a:solidFill>
              <a:latin typeface="OblikW01-Light" panose="02000503000000020004" pitchFamily="50" charset="0"/>
              <a:sym typeface="Arial"/>
            </a:endParaRPr>
          </a:p>
          <a:p>
            <a:pPr marL="285750" marR="0" lvl="0" indent="-285750" algn="l" rtl="0">
              <a:spcBef>
                <a:spcPts val="0"/>
              </a:spcBef>
              <a:spcAft>
                <a:spcPts val="0"/>
              </a:spcAft>
              <a:buClr>
                <a:srgbClr val="000000"/>
              </a:buClr>
              <a:buSzPts val="1600"/>
              <a:buFont typeface="Wingdings" pitchFamily="2" charset="2"/>
              <a:buChar char="Ø"/>
            </a:pPr>
            <a:r>
              <a:rPr lang="en-US" sz="1550" u="none" strike="noStrike" cap="none">
                <a:solidFill>
                  <a:srgbClr val="000000"/>
                </a:solidFill>
                <a:latin typeface="OblikW01-Bold" panose="02000503000000020004" pitchFamily="2" charset="0"/>
                <a:sym typeface="Arial"/>
              </a:rPr>
              <a:t>Extensive development expertise</a:t>
            </a:r>
            <a:r>
              <a:rPr lang="en-US" sz="1550" i="0" u="none" strike="noStrike" cap="none">
                <a:solidFill>
                  <a:srgbClr val="000000"/>
                </a:solidFill>
                <a:latin typeface="OblikW01-Light" panose="02000503000000020004" pitchFamily="50" charset="0"/>
                <a:sym typeface="Arial"/>
              </a:rPr>
              <a:t> </a:t>
            </a:r>
            <a:r>
              <a:rPr lang="en-US" sz="1550">
                <a:latin typeface="OblikW01-Light" panose="02000503000000020004" pitchFamily="50" charset="0"/>
              </a:rPr>
              <a:t>has generated a </a:t>
            </a:r>
            <a:r>
              <a:rPr lang="en-US" sz="1550">
                <a:solidFill>
                  <a:schemeClr val="bg1"/>
                </a:solidFill>
                <a:latin typeface="OblikW01-Light" panose="02000503000000020004" pitchFamily="50" charset="0"/>
              </a:rPr>
              <a:t>focused</a:t>
            </a:r>
            <a:r>
              <a:rPr lang="en-US" sz="1550">
                <a:latin typeface="OblikW01-Light" panose="02000503000000020004" pitchFamily="50" charset="0"/>
              </a:rPr>
              <a:t> portfolio of </a:t>
            </a:r>
            <a:r>
              <a:rPr lang="en-US" sz="1550" i="0" u="none" strike="noStrike" cap="none">
                <a:solidFill>
                  <a:srgbClr val="000000"/>
                </a:solidFill>
                <a:latin typeface="OblikW01-Light" panose="02000503000000020004" pitchFamily="50" charset="0"/>
                <a:sym typeface="Arial"/>
              </a:rPr>
              <a:t>products and product candidates</a:t>
            </a:r>
          </a:p>
          <a:p>
            <a:pPr marL="285750" marR="0" lvl="0" indent="-285750" algn="l" rtl="0">
              <a:spcBef>
                <a:spcPts val="0"/>
              </a:spcBef>
              <a:spcAft>
                <a:spcPts val="0"/>
              </a:spcAft>
              <a:buClr>
                <a:srgbClr val="000000"/>
              </a:buClr>
              <a:buSzPts val="1600"/>
              <a:buFont typeface="Wingdings" pitchFamily="2" charset="2"/>
              <a:buChar char="Ø"/>
            </a:pPr>
            <a:endParaRPr lang="en-US" sz="1550">
              <a:solidFill>
                <a:srgbClr val="000000"/>
              </a:solidFill>
              <a:latin typeface="OblikW01-Light" panose="02000503000000020004" pitchFamily="50" charset="0"/>
              <a:sym typeface="Arial"/>
            </a:endParaRPr>
          </a:p>
          <a:p>
            <a:pPr marL="285750" indent="-285750">
              <a:spcAft>
                <a:spcPts val="600"/>
              </a:spcAft>
              <a:buSzPts val="1600"/>
              <a:buFont typeface="Wingdings" pitchFamily="2" charset="2"/>
              <a:buChar char="Ø"/>
            </a:pPr>
            <a:r>
              <a:rPr lang="en-US" sz="1550">
                <a:solidFill>
                  <a:srgbClr val="000000"/>
                </a:solidFill>
                <a:latin typeface="OblikW01-Bold" panose="02000503000000020004" pitchFamily="2" charset="0"/>
                <a:sym typeface="Arial"/>
              </a:rPr>
              <a:t>Business and corporate development track record</a:t>
            </a:r>
            <a:r>
              <a:rPr lang="en-US" sz="1550">
                <a:solidFill>
                  <a:srgbClr val="000000"/>
                </a:solidFill>
                <a:latin typeface="OblikW01-Light" panose="02000503000000020004" pitchFamily="50" charset="0"/>
                <a:sym typeface="Arial"/>
              </a:rPr>
              <a:t>, </a:t>
            </a:r>
            <a:r>
              <a:rPr lang="en-US" sz="1550">
                <a:latin typeface="OblikW01-Light" panose="02000503000000020004" pitchFamily="50" charset="0"/>
              </a:rPr>
              <a:t>including M&amp;A</a:t>
            </a:r>
          </a:p>
        </p:txBody>
      </p:sp>
      <p:sp>
        <p:nvSpPr>
          <p:cNvPr id="147" name="Google Shape;147;p4"/>
          <p:cNvSpPr/>
          <p:nvPr/>
        </p:nvSpPr>
        <p:spPr>
          <a:xfrm>
            <a:off x="4701390" y="3153476"/>
            <a:ext cx="3327488" cy="3023864"/>
          </a:xfrm>
          <a:prstGeom prst="rect">
            <a:avLst/>
          </a:prstGeom>
          <a:noFill/>
          <a:ln>
            <a:noFill/>
          </a:ln>
        </p:spPr>
        <p:txBody>
          <a:bodyPr spcFirstLastPara="1" wrap="square" lIns="91425" tIns="45700" rIns="91425" bIns="45700" anchor="t" anchorCtr="0">
            <a:spAutoFit/>
          </a:bodyPr>
          <a:lstStyle/>
          <a:p>
            <a:pPr marL="285750" indent="-285750">
              <a:spcBef>
                <a:spcPts val="600"/>
              </a:spcBef>
              <a:buSzPts val="1600"/>
              <a:buFont typeface="Wingdings" pitchFamily="2" charset="2"/>
              <a:buChar char="Ø"/>
            </a:pPr>
            <a:r>
              <a:rPr lang="en-US" sz="1550" b="1" u="none" strike="noStrike" cap="none">
                <a:solidFill>
                  <a:srgbClr val="000000"/>
                </a:solidFill>
                <a:latin typeface="OblikW01-Bold" panose="02000503000000020004" pitchFamily="2" charset="0"/>
                <a:sym typeface="Arial"/>
              </a:rPr>
              <a:t>Continued </a:t>
            </a:r>
            <a:r>
              <a:rPr lang="en-US" sz="1550" b="1">
                <a:solidFill>
                  <a:schemeClr val="bg1"/>
                </a:solidFill>
                <a:latin typeface="OblikW01-Bold" panose="02000503000000020004" pitchFamily="2" charset="0"/>
              </a:rPr>
              <a:t>sales</a:t>
            </a:r>
            <a:r>
              <a:rPr lang="en-US" sz="1550" b="1">
                <a:solidFill>
                  <a:srgbClr val="FF0000"/>
                </a:solidFill>
                <a:latin typeface="OblikW01-Bold" panose="02000503000000020004" pitchFamily="2" charset="0"/>
              </a:rPr>
              <a:t> </a:t>
            </a:r>
            <a:r>
              <a:rPr lang="en-US" sz="1550" b="1" u="none" strike="noStrike" cap="none">
                <a:solidFill>
                  <a:srgbClr val="000000"/>
                </a:solidFill>
                <a:latin typeface="OblikW01-Bold" panose="02000503000000020004" pitchFamily="2" charset="0"/>
                <a:sym typeface="Arial"/>
              </a:rPr>
              <a:t>growth </a:t>
            </a:r>
            <a:r>
              <a:rPr lang="en-US" sz="1550" i="0" u="none" strike="noStrike" cap="none">
                <a:solidFill>
                  <a:srgbClr val="000000"/>
                </a:solidFill>
                <a:latin typeface="OblikW01-Light" panose="02000503000000020004" pitchFamily="50" charset="0"/>
                <a:sym typeface="Arial"/>
              </a:rPr>
              <a:t>of VYZULTA</a:t>
            </a:r>
            <a:r>
              <a:rPr lang="en-US" sz="1550" i="0" u="none" strike="noStrike" cap="none" baseline="30000">
                <a:solidFill>
                  <a:srgbClr val="000000"/>
                </a:solidFill>
                <a:latin typeface="OblikW01-Light" panose="02000503000000020004" pitchFamily="50" charset="0"/>
                <a:sym typeface="Arial"/>
              </a:rPr>
              <a:t>®</a:t>
            </a:r>
            <a:r>
              <a:rPr lang="en-US" sz="1550" baseline="30000">
                <a:latin typeface="OblikW01-Light" panose="02000503000000020004" pitchFamily="50" charset="0"/>
              </a:rPr>
              <a:t> </a:t>
            </a:r>
            <a:r>
              <a:rPr lang="en-US" sz="1550" i="0" u="none" strike="noStrike" cap="none">
                <a:solidFill>
                  <a:srgbClr val="000000"/>
                </a:solidFill>
                <a:latin typeface="OblikW01-Light" panose="02000503000000020004" pitchFamily="50" charset="0"/>
                <a:sym typeface="Arial"/>
              </a:rPr>
              <a:t>by Bausch + Lomb </a:t>
            </a:r>
            <a:r>
              <a:rPr lang="en-US" sz="1550">
                <a:latin typeface="OblikW01-Light" panose="02000503000000020004" pitchFamily="50" charset="0"/>
              </a:rPr>
              <a:t>(+12% reported for Q2 2024)</a:t>
            </a:r>
          </a:p>
          <a:p>
            <a:pPr marL="285750" indent="-285750">
              <a:spcBef>
                <a:spcPts val="600"/>
              </a:spcBef>
              <a:buSzPts val="1600"/>
              <a:buFont typeface="Wingdings" pitchFamily="2" charset="2"/>
              <a:buChar char="Ø"/>
            </a:pPr>
            <a:r>
              <a:rPr lang="en-US" sz="1550" i="0" u="none" strike="noStrike" cap="none">
                <a:solidFill>
                  <a:srgbClr val="000000"/>
                </a:solidFill>
                <a:latin typeface="OblikW01-Light" panose="02000503000000020004" pitchFamily="50" charset="0"/>
                <a:sym typeface="Arial"/>
              </a:rPr>
              <a:t>Partnerships for NCX 470 in Japan with </a:t>
            </a:r>
            <a:r>
              <a:rPr lang="en-US" sz="1550" u="none" strike="noStrike" cap="none">
                <a:solidFill>
                  <a:srgbClr val="000000"/>
                </a:solidFill>
                <a:latin typeface="OblikW01-Bold" panose="02000503000000020004" pitchFamily="2" charset="0"/>
                <a:sym typeface="Arial"/>
              </a:rPr>
              <a:t>Kowa </a:t>
            </a:r>
            <a:r>
              <a:rPr lang="en-US" sz="1550" u="none" strike="noStrike" cap="none">
                <a:solidFill>
                  <a:srgbClr val="000000"/>
                </a:solidFill>
                <a:latin typeface="OblikW01-Light" panose="02000503000000020004" pitchFamily="2" charset="0"/>
                <a:sym typeface="Arial"/>
              </a:rPr>
              <a:t>and in China with </a:t>
            </a:r>
            <a:r>
              <a:rPr lang="en-US" sz="1550" u="none" strike="noStrike" cap="none" err="1">
                <a:solidFill>
                  <a:srgbClr val="000000"/>
                </a:solidFill>
                <a:latin typeface="OblikW01-Bold" panose="02000503000000020004" pitchFamily="2" charset="0"/>
                <a:sym typeface="Arial"/>
              </a:rPr>
              <a:t>Ocumension</a:t>
            </a:r>
            <a:r>
              <a:rPr lang="en-US" sz="1550" u="none" strike="noStrike" cap="none">
                <a:solidFill>
                  <a:srgbClr val="000000"/>
                </a:solidFill>
                <a:latin typeface="OblikW01-Bold" panose="02000503000000020004" pitchFamily="2" charset="0"/>
                <a:sym typeface="Arial"/>
              </a:rPr>
              <a:t> Therapeutics</a:t>
            </a:r>
            <a:endParaRPr sz="1550" u="none" strike="noStrike" cap="none" baseline="30000">
              <a:solidFill>
                <a:srgbClr val="000000"/>
              </a:solidFill>
              <a:latin typeface="OblikW01-Bold" panose="02000503000000020004" pitchFamily="2" charset="0"/>
              <a:sym typeface="Arial"/>
            </a:endParaRPr>
          </a:p>
          <a:p>
            <a:pPr marL="285750" marR="0" lvl="0" indent="-285750" algn="l" rtl="0">
              <a:spcBef>
                <a:spcPts val="600"/>
              </a:spcBef>
              <a:spcAft>
                <a:spcPts val="0"/>
              </a:spcAft>
              <a:buClr>
                <a:srgbClr val="000000"/>
              </a:buClr>
              <a:buSzPts val="1600"/>
              <a:buFont typeface="Wingdings" pitchFamily="2" charset="2"/>
              <a:buChar char="Ø"/>
            </a:pPr>
            <a:r>
              <a:rPr lang="en-US" sz="1550">
                <a:solidFill>
                  <a:schemeClr val="bg1"/>
                </a:solidFill>
                <a:latin typeface="OblikW01-Bold" panose="02000503000000020004" pitchFamily="2" charset="0"/>
              </a:rPr>
              <a:t>Recent a</a:t>
            </a:r>
            <a:r>
              <a:rPr lang="en-US" sz="1550" u="none" strike="noStrike" cap="none">
                <a:solidFill>
                  <a:schemeClr val="bg1"/>
                </a:solidFill>
                <a:latin typeface="OblikW01-Bold" panose="02000503000000020004" pitchFamily="2" charset="0"/>
                <a:sym typeface="Arial"/>
              </a:rPr>
              <a:t>pproval of ZERVIATE in China</a:t>
            </a:r>
            <a:r>
              <a:rPr lang="en-US" sz="1550">
                <a:solidFill>
                  <a:schemeClr val="bg1"/>
                </a:solidFill>
                <a:latin typeface="OblikW01-Light" panose="02000503000000020004" pitchFamily="50" charset="0"/>
              </a:rPr>
              <a:t>, part of </a:t>
            </a:r>
            <a:r>
              <a:rPr lang="en-US" sz="1550" i="0" u="none" strike="noStrike" cap="none">
                <a:solidFill>
                  <a:schemeClr val="bg1"/>
                </a:solidFill>
                <a:latin typeface="OblikW01-Light" panose="02000503000000020004" pitchFamily="50" charset="0"/>
                <a:sym typeface="Arial"/>
              </a:rPr>
              <a:t>multi-product </a:t>
            </a:r>
            <a:r>
              <a:rPr lang="en-US" sz="1550" i="0" u="none" strike="noStrike" cap="none">
                <a:solidFill>
                  <a:srgbClr val="000000"/>
                </a:solidFill>
                <a:latin typeface="OblikW01-Light" panose="02000503000000020004" pitchFamily="50" charset="0"/>
                <a:sym typeface="Arial"/>
              </a:rPr>
              <a:t>collaboration with </a:t>
            </a:r>
            <a:r>
              <a:rPr lang="en-US" sz="1550" i="0" u="none" strike="noStrike" cap="none" err="1">
                <a:solidFill>
                  <a:srgbClr val="000000"/>
                </a:solidFill>
                <a:latin typeface="OblikW01-Light" panose="02000503000000020004" pitchFamily="50" charset="0"/>
                <a:sym typeface="Arial"/>
              </a:rPr>
              <a:t>Ocumension</a:t>
            </a:r>
            <a:endParaRPr lang="en-US" sz="1550" i="0" u="none" strike="noStrike" cap="none">
              <a:solidFill>
                <a:srgbClr val="000000"/>
              </a:solidFill>
              <a:latin typeface="OblikW01-Light" panose="02000503000000020004" pitchFamily="50" charset="0"/>
              <a:sym typeface="Arial"/>
            </a:endParaRPr>
          </a:p>
          <a:p>
            <a:pPr marL="285750" marR="0" lvl="0" indent="-285750" algn="l" rtl="0">
              <a:spcBef>
                <a:spcPts val="600"/>
              </a:spcBef>
              <a:spcAft>
                <a:spcPts val="0"/>
              </a:spcAft>
              <a:buClr>
                <a:srgbClr val="000000"/>
              </a:buClr>
              <a:buSzPts val="1600"/>
              <a:buFont typeface="Wingdings" pitchFamily="2" charset="2"/>
              <a:buChar char="Ø"/>
            </a:pPr>
            <a:r>
              <a:rPr lang="en-US" sz="1550">
                <a:solidFill>
                  <a:schemeClr val="bg1"/>
                </a:solidFill>
                <a:latin typeface="OblikW01-Light" panose="02000503000000020004" pitchFamily="50" charset="0"/>
              </a:rPr>
              <a:t>Research and option agreement with </a:t>
            </a:r>
            <a:r>
              <a:rPr lang="en-US" sz="1550" err="1">
                <a:solidFill>
                  <a:schemeClr val="bg1"/>
                </a:solidFill>
                <a:latin typeface="OblikW01-Bold" panose="02000503000000020004" pitchFamily="50" charset="0"/>
              </a:rPr>
              <a:t>Glaukos</a:t>
            </a:r>
            <a:r>
              <a:rPr lang="en-US" sz="1550">
                <a:solidFill>
                  <a:schemeClr val="bg1"/>
                </a:solidFill>
                <a:latin typeface="OblikW01-Light" panose="02000503000000020004" pitchFamily="50" charset="0"/>
              </a:rPr>
              <a:t> for NCX 1728</a:t>
            </a:r>
            <a:endParaRPr sz="1550">
              <a:solidFill>
                <a:schemeClr val="bg1"/>
              </a:solidFill>
              <a:latin typeface="OblikW01-Light" panose="02000503000000020004" pitchFamily="50" charset="0"/>
            </a:endParaRPr>
          </a:p>
        </p:txBody>
      </p:sp>
      <p:sp>
        <p:nvSpPr>
          <p:cNvPr id="148" name="Google Shape;148;p4"/>
          <p:cNvSpPr txBox="1">
            <a:spLocks noGrp="1"/>
          </p:cNvSpPr>
          <p:nvPr>
            <p:ph type="body" idx="2"/>
          </p:nvPr>
        </p:nvSpPr>
        <p:spPr>
          <a:xfrm>
            <a:off x="681940" y="6412375"/>
            <a:ext cx="10291970" cy="334191"/>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en-US">
                <a:ea typeface="Arial"/>
                <a:sym typeface="Arial"/>
              </a:rPr>
              <a:t>Nicox Press release October 31, 2022</a:t>
            </a:r>
            <a:endParaRPr lang="en-US"/>
          </a:p>
          <a:p>
            <a:pPr marL="228600" lvl="0" indent="-228600" algn="l" rtl="0">
              <a:lnSpc>
                <a:spcPct val="100000"/>
              </a:lnSpc>
              <a:spcBef>
                <a:spcPts val="0"/>
              </a:spcBef>
              <a:spcAft>
                <a:spcPts val="0"/>
              </a:spcAft>
              <a:buClr>
                <a:srgbClr val="7F7F7F"/>
              </a:buClr>
              <a:buSzPts val="800"/>
              <a:buFont typeface="Calibri"/>
              <a:buAutoNum type="arabicPeriod"/>
            </a:pPr>
            <a:r>
              <a:rPr lang="en-US">
                <a:ea typeface="Arial"/>
                <a:sym typeface="Arial"/>
              </a:rPr>
              <a:t>Bastia et al., J </a:t>
            </a:r>
            <a:r>
              <a:rPr lang="en-US" err="1">
                <a:ea typeface="Arial"/>
                <a:sym typeface="Arial"/>
              </a:rPr>
              <a:t>Ocul</a:t>
            </a:r>
            <a:r>
              <a:rPr lang="en-US">
                <a:ea typeface="Arial"/>
                <a:sym typeface="Arial"/>
              </a:rPr>
              <a:t> </a:t>
            </a:r>
            <a:r>
              <a:rPr lang="en-US" err="1">
                <a:ea typeface="Arial"/>
                <a:sym typeface="Arial"/>
              </a:rPr>
              <a:t>Pharmacol</a:t>
            </a:r>
            <a:r>
              <a:rPr lang="en-US">
                <a:ea typeface="Arial"/>
                <a:sym typeface="Arial"/>
              </a:rPr>
              <a:t> </a:t>
            </a:r>
            <a:r>
              <a:rPr lang="en-US" err="1">
                <a:ea typeface="Arial"/>
                <a:sym typeface="Arial"/>
              </a:rPr>
              <a:t>Ther</a:t>
            </a:r>
            <a:r>
              <a:rPr lang="en-US">
                <a:ea typeface="Arial"/>
                <a:sym typeface="Arial"/>
              </a:rPr>
              <a:t>. 2022, 38: 496-504</a:t>
            </a:r>
            <a:endParaRPr lang="en-US"/>
          </a:p>
          <a:p>
            <a:pPr marL="228600" lvl="0" indent="-228600" algn="l" rtl="0">
              <a:lnSpc>
                <a:spcPct val="100000"/>
              </a:lnSpc>
              <a:spcBef>
                <a:spcPts val="0"/>
              </a:spcBef>
              <a:spcAft>
                <a:spcPts val="0"/>
              </a:spcAft>
              <a:buClr>
                <a:srgbClr val="7F7F7F"/>
              </a:buClr>
              <a:buSzPts val="800"/>
              <a:buAutoNum type="arabicPeriod"/>
            </a:pPr>
            <a:r>
              <a:rPr lang="en-US" err="1">
                <a:ea typeface="Arial"/>
                <a:sym typeface="Arial"/>
              </a:rPr>
              <a:t>Sgambellone</a:t>
            </a:r>
            <a:r>
              <a:rPr lang="en-US">
                <a:ea typeface="Arial"/>
                <a:sym typeface="Arial"/>
              </a:rPr>
              <a:t> et al., </a:t>
            </a:r>
            <a:r>
              <a:rPr lang="en-US" err="1">
                <a:ea typeface="Arial"/>
                <a:sym typeface="Arial"/>
              </a:rPr>
              <a:t>Transl</a:t>
            </a:r>
            <a:r>
              <a:rPr lang="en-US">
                <a:ea typeface="Arial"/>
                <a:sym typeface="Arial"/>
              </a:rPr>
              <a:t> Vis Sci Technol. 2023, 1;12(9):22.</a:t>
            </a:r>
          </a:p>
        </p:txBody>
      </p:sp>
      <p:sp>
        <p:nvSpPr>
          <p:cNvPr id="150" name="Google Shape;150;p4"/>
          <p:cNvSpPr txBox="1">
            <a:spLocks noGrp="1"/>
          </p:cNvSpPr>
          <p:nvPr>
            <p:ph type="body" idx="3"/>
          </p:nvPr>
        </p:nvSpPr>
        <p:spPr>
          <a:xfrm>
            <a:off x="835200" y="918262"/>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15D22"/>
              </a:buClr>
              <a:buSzPts val="2000"/>
              <a:buNone/>
            </a:pPr>
            <a:r>
              <a:rPr lang="en-US" sz="2000" b="1">
                <a:solidFill>
                  <a:srgbClr val="F15D22"/>
                </a:solidFill>
              </a:rPr>
              <a:t>… </a:t>
            </a:r>
            <a:r>
              <a:rPr lang="en-US" b="1">
                <a:solidFill>
                  <a:srgbClr val="F15D22"/>
                </a:solidFill>
              </a:rPr>
              <a:t>with NCX 470 the </a:t>
            </a:r>
            <a:r>
              <a:rPr lang="en-US" sz="2000" b="1">
                <a:solidFill>
                  <a:srgbClr val="F15D22"/>
                </a:solidFill>
              </a:rPr>
              <a:t>next derisked asset advancing toward NDA filing in the U.S. and China</a:t>
            </a:r>
            <a:endParaRPr sz="2000" b="1">
              <a:solidFill>
                <a:srgbClr val="F15D22"/>
              </a:solidFill>
            </a:endParaRPr>
          </a:p>
        </p:txBody>
      </p:sp>
      <p:sp>
        <p:nvSpPr>
          <p:cNvPr id="2" name="Google Shape;115;p3">
            <a:extLst>
              <a:ext uri="{FF2B5EF4-FFF2-40B4-BE49-F238E27FC236}">
                <a16:creationId xmlns:a16="http://schemas.microsoft.com/office/drawing/2014/main" id="{044D881A-4EE7-7EAA-ACCF-01E6F076F4CF}"/>
              </a:ext>
            </a:extLst>
          </p:cNvPr>
          <p:cNvSpPr txBox="1">
            <a:spLocks/>
          </p:cNvSpPr>
          <p:nvPr/>
        </p:nvSpPr>
        <p:spPr>
          <a:xfrm>
            <a:off x="919163" y="1593849"/>
            <a:ext cx="3192390" cy="1454631"/>
          </a:xfrm>
          <a:prstGeom prst="rect">
            <a:avLst/>
          </a:prstGeom>
          <a:gradFill flip="none" rotWithShape="1">
            <a:gsLst>
              <a:gs pos="0">
                <a:srgbClr val="F15D22"/>
              </a:gs>
              <a:gs pos="49000">
                <a:srgbClr val="00539B"/>
              </a:gs>
            </a:gsLst>
            <a:lin ang="0" scaled="0"/>
            <a:tileRect/>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rtl="0">
              <a:lnSpc>
                <a:spcPct val="120000"/>
              </a:lnSpc>
              <a:spcBef>
                <a:spcPts val="0"/>
              </a:spcBef>
              <a:spcAft>
                <a:spcPts val="0"/>
              </a:spcAft>
              <a:buClr>
                <a:srgbClr val="FEFFFF"/>
              </a:buClr>
              <a:buSzPts val="1600"/>
              <a:buFont typeface="Arial"/>
              <a:buNone/>
            </a:pPr>
            <a:r>
              <a:rPr lang="en-US" sz="1800" b="1" i="0" u="none" strike="noStrike" cap="none">
                <a:solidFill>
                  <a:schemeClr val="bg2"/>
                </a:solidFill>
                <a:latin typeface="OblikW01-Bold" panose="02000503000000020004" pitchFamily="50" charset="0"/>
                <a:sym typeface="Arial"/>
              </a:rPr>
              <a:t>Commercial value of lead asset NCX 470 in late-stage Phase 3 development</a:t>
            </a:r>
            <a:endParaRPr lang="en-US">
              <a:solidFill>
                <a:schemeClr val="bg2"/>
              </a:solidFill>
              <a:latin typeface="OblikW01-Bold" panose="02000503000000020004" pitchFamily="50" charset="0"/>
            </a:endParaRPr>
          </a:p>
        </p:txBody>
      </p:sp>
      <p:sp>
        <p:nvSpPr>
          <p:cNvPr id="3" name="Google Shape;115;p3">
            <a:extLst>
              <a:ext uri="{FF2B5EF4-FFF2-40B4-BE49-F238E27FC236}">
                <a16:creationId xmlns:a16="http://schemas.microsoft.com/office/drawing/2014/main" id="{945460B6-9148-30EE-5B67-3CDA4C9351B7}"/>
              </a:ext>
            </a:extLst>
          </p:cNvPr>
          <p:cNvSpPr txBox="1">
            <a:spLocks/>
          </p:cNvSpPr>
          <p:nvPr/>
        </p:nvSpPr>
        <p:spPr>
          <a:xfrm>
            <a:off x="4679000" y="1593849"/>
            <a:ext cx="3192390" cy="1454631"/>
          </a:xfrm>
          <a:prstGeom prst="rect">
            <a:avLst/>
          </a:prstGeom>
          <a:gradFill flip="none" rotWithShape="1">
            <a:gsLst>
              <a:gs pos="0">
                <a:srgbClr val="F15D22"/>
              </a:gs>
              <a:gs pos="49000">
                <a:srgbClr val="00539B"/>
              </a:gs>
            </a:gsLst>
            <a:lin ang="0" scaled="0"/>
            <a:tileRect/>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rtl="0">
              <a:lnSpc>
                <a:spcPct val="120000"/>
              </a:lnSpc>
              <a:spcBef>
                <a:spcPts val="0"/>
              </a:spcBef>
              <a:spcAft>
                <a:spcPts val="0"/>
              </a:spcAft>
              <a:buClr>
                <a:srgbClr val="FEFFFF"/>
              </a:buClr>
              <a:buSzPts val="1600"/>
              <a:buFont typeface="Arial"/>
              <a:buNone/>
            </a:pPr>
            <a:r>
              <a:rPr lang="en-US" sz="1800" b="1" i="0" u="none" strike="noStrike" cap="none">
                <a:solidFill>
                  <a:schemeClr val="bg2"/>
                </a:solidFill>
                <a:latin typeface="OblikW01-Bold" panose="02000503000000020004" pitchFamily="50" charset="0"/>
                <a:sym typeface="Arial"/>
              </a:rPr>
              <a:t>Global partnerships</a:t>
            </a:r>
            <a:r>
              <a:rPr lang="en-US">
                <a:solidFill>
                  <a:schemeClr val="bg2"/>
                </a:solidFill>
                <a:latin typeface="OblikW01-Bold" panose="02000503000000020004" pitchFamily="50" charset="0"/>
                <a:sym typeface="Arial"/>
              </a:rPr>
              <a:t> </a:t>
            </a:r>
            <a:r>
              <a:rPr lang="en-US" sz="1800" b="1" i="0" u="none" strike="noStrike" cap="none">
                <a:solidFill>
                  <a:schemeClr val="bg2"/>
                </a:solidFill>
                <a:latin typeface="OblikW01-Bold" panose="02000503000000020004" pitchFamily="50" charset="0"/>
              </a:rPr>
              <a:t>w</a:t>
            </a:r>
            <a:r>
              <a:rPr lang="en-US" sz="1800" b="1" i="0" u="none" strike="noStrike" cap="none">
                <a:solidFill>
                  <a:schemeClr val="bg2"/>
                </a:solidFill>
                <a:latin typeface="OblikW01-Bold" panose="02000503000000020004" pitchFamily="50" charset="0"/>
                <a:sym typeface="Arial"/>
              </a:rPr>
              <a:t>ith</a:t>
            </a:r>
            <a:r>
              <a:rPr lang="en-US" sz="1800" b="1">
                <a:solidFill>
                  <a:schemeClr val="bg2"/>
                </a:solidFill>
                <a:latin typeface="OblikW01-Bold" panose="02000503000000020004" pitchFamily="50" charset="0"/>
              </a:rPr>
              <a:t> </a:t>
            </a:r>
            <a:br>
              <a:rPr lang="en-US" sz="1800" b="1">
                <a:solidFill>
                  <a:schemeClr val="bg2"/>
                </a:solidFill>
                <a:latin typeface="OblikW01-Bold" panose="02000503000000020004" pitchFamily="50" charset="0"/>
              </a:rPr>
            </a:br>
            <a:r>
              <a:rPr lang="en-US" sz="1800" b="1" i="0" u="none" strike="noStrike" cap="none">
                <a:solidFill>
                  <a:schemeClr val="bg2"/>
                </a:solidFill>
                <a:latin typeface="OblikW01-Bold" panose="02000503000000020004" pitchFamily="50" charset="0"/>
                <a:sym typeface="Arial"/>
              </a:rPr>
              <a:t>Tier 1 ophthalmology players</a:t>
            </a:r>
            <a:endParaRPr lang="en-US">
              <a:solidFill>
                <a:schemeClr val="bg2"/>
              </a:solidFill>
              <a:latin typeface="OblikW01-Bold" panose="02000503000000020004" pitchFamily="50" charset="0"/>
            </a:endParaRPr>
          </a:p>
        </p:txBody>
      </p:sp>
      <p:sp>
        <p:nvSpPr>
          <p:cNvPr id="5" name="Google Shape;115;p3">
            <a:extLst>
              <a:ext uri="{FF2B5EF4-FFF2-40B4-BE49-F238E27FC236}">
                <a16:creationId xmlns:a16="http://schemas.microsoft.com/office/drawing/2014/main" id="{12F2A39A-8A09-41BF-92A7-56FEB450F3FC}"/>
              </a:ext>
            </a:extLst>
          </p:cNvPr>
          <p:cNvSpPr txBox="1">
            <a:spLocks/>
          </p:cNvSpPr>
          <p:nvPr/>
        </p:nvSpPr>
        <p:spPr>
          <a:xfrm>
            <a:off x="8374213" y="1600761"/>
            <a:ext cx="3192390" cy="1454631"/>
          </a:xfrm>
          <a:prstGeom prst="rect">
            <a:avLst/>
          </a:prstGeom>
          <a:gradFill flip="none" rotWithShape="1">
            <a:gsLst>
              <a:gs pos="0">
                <a:srgbClr val="F15D22"/>
              </a:gs>
              <a:gs pos="49000">
                <a:srgbClr val="00539B"/>
              </a:gs>
            </a:gsLst>
            <a:lin ang="0" scaled="0"/>
            <a:tileRect/>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rtl="0">
              <a:lnSpc>
                <a:spcPct val="120000"/>
              </a:lnSpc>
              <a:spcBef>
                <a:spcPts val="0"/>
              </a:spcBef>
              <a:spcAft>
                <a:spcPts val="0"/>
              </a:spcAft>
              <a:buClr>
                <a:srgbClr val="FEFFFF"/>
              </a:buClr>
              <a:buSzPts val="1600"/>
              <a:buFont typeface="Arial"/>
              <a:buNone/>
            </a:pPr>
            <a:r>
              <a:rPr lang="en-US" sz="1800" b="1" i="0" u="none" strike="noStrike" cap="none">
                <a:solidFill>
                  <a:schemeClr val="bg2"/>
                </a:solidFill>
                <a:latin typeface="OblikW01-Bold" panose="02000503000000020004" pitchFamily="50" charset="0"/>
                <a:sym typeface="Arial"/>
              </a:rPr>
              <a:t>Deep ophthalmology experience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0" name="Google Shape;160;p5"/>
          <p:cNvSpPr txBox="1">
            <a:spLocks noGrp="1"/>
          </p:cNvSpPr>
          <p:nvPr>
            <p:ph type="title"/>
          </p:nvPr>
        </p:nvSpPr>
        <p:spPr>
          <a:xfrm>
            <a:off x="613151" y="311263"/>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Upcoming milestones</a:t>
            </a:r>
            <a:endParaRPr/>
          </a:p>
        </p:txBody>
      </p:sp>
      <p:sp>
        <p:nvSpPr>
          <p:cNvPr id="161" name="Google Shape;161;p5"/>
          <p:cNvSpPr txBox="1">
            <a:spLocks noGrp="1"/>
          </p:cNvSpPr>
          <p:nvPr>
            <p:ph type="body" idx="3"/>
          </p:nvPr>
        </p:nvSpPr>
        <p:spPr>
          <a:xfrm>
            <a:off x="835200" y="809628"/>
            <a:ext cx="11201400" cy="552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en-US" b="1"/>
              <a:t>Several positive milestones in 2024 and 2025</a:t>
            </a:r>
            <a:endParaRPr b="1"/>
          </a:p>
        </p:txBody>
      </p:sp>
      <p:grpSp>
        <p:nvGrpSpPr>
          <p:cNvPr id="162" name="Google Shape;162;p5"/>
          <p:cNvGrpSpPr/>
          <p:nvPr/>
        </p:nvGrpSpPr>
        <p:grpSpPr>
          <a:xfrm>
            <a:off x="748914" y="1473428"/>
            <a:ext cx="10884286" cy="2735302"/>
            <a:chOff x="748914" y="1186140"/>
            <a:chExt cx="12052528" cy="3772561"/>
          </a:xfrm>
        </p:grpSpPr>
        <p:grpSp>
          <p:nvGrpSpPr>
            <p:cNvPr id="163" name="Google Shape;163;p5"/>
            <p:cNvGrpSpPr/>
            <p:nvPr/>
          </p:nvGrpSpPr>
          <p:grpSpPr>
            <a:xfrm>
              <a:off x="748914" y="1186140"/>
              <a:ext cx="5481756" cy="3772561"/>
              <a:chOff x="548454" y="948358"/>
              <a:chExt cx="5364080" cy="3772561"/>
            </a:xfrm>
          </p:grpSpPr>
          <p:sp>
            <p:nvSpPr>
              <p:cNvPr id="164" name="Google Shape;164;p5"/>
              <p:cNvSpPr/>
              <p:nvPr/>
            </p:nvSpPr>
            <p:spPr>
              <a:xfrm>
                <a:off x="548454" y="948358"/>
                <a:ext cx="3782985" cy="3772561"/>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sp>
            <p:nvSpPr>
              <p:cNvPr id="165" name="Google Shape;165;p5"/>
              <p:cNvSpPr/>
              <p:nvPr/>
            </p:nvSpPr>
            <p:spPr>
              <a:xfrm>
                <a:off x="743799" y="1168341"/>
                <a:ext cx="3408719" cy="1094643"/>
              </a:xfrm>
              <a:prstGeom prst="rect">
                <a:avLst/>
              </a:prstGeom>
              <a:gradFill>
                <a:gsLst>
                  <a:gs pos="100000">
                    <a:srgbClr val="0065C0"/>
                  </a:gs>
                  <a:gs pos="0">
                    <a:srgbClr val="5EB4FF"/>
                  </a:gs>
                </a:gsLst>
                <a:lin ang="0" scaled="1"/>
              </a:gra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pic>
            <p:nvPicPr>
              <p:cNvPr id="166" name="Google Shape;166;p5"/>
              <p:cNvPicPr preferRelativeResize="0"/>
              <p:nvPr/>
            </p:nvPicPr>
            <p:blipFill rotWithShape="1">
              <a:blip r:embed="rId3">
                <a:alphaModFix/>
              </a:blip>
              <a:srcRect/>
              <a:stretch/>
            </p:blipFill>
            <p:spPr>
              <a:xfrm rot="5400000">
                <a:off x="5173063" y="1550367"/>
                <a:ext cx="911418" cy="567524"/>
              </a:xfrm>
              <a:prstGeom prst="rect">
                <a:avLst/>
              </a:prstGeom>
              <a:noFill/>
              <a:ln>
                <a:noFill/>
              </a:ln>
            </p:spPr>
          </p:pic>
          <p:sp>
            <p:nvSpPr>
              <p:cNvPr id="167" name="Google Shape;167;p5"/>
              <p:cNvSpPr/>
              <p:nvPr/>
            </p:nvSpPr>
            <p:spPr>
              <a:xfrm>
                <a:off x="1275688" y="1403856"/>
                <a:ext cx="2338711" cy="498558"/>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EFFFF"/>
                  </a:buClr>
                  <a:buSzPts val="2200"/>
                  <a:buFont typeface="Arial"/>
                  <a:buNone/>
                </a:pPr>
                <a:r>
                  <a:rPr lang="en-US" sz="2200" i="0" u="none" strike="noStrike" cap="none">
                    <a:solidFill>
                      <a:srgbClr val="FEFFFF"/>
                    </a:solidFill>
                    <a:latin typeface="OblikW01-Bold" panose="02000503000000020004" pitchFamily="50" charset="0"/>
                    <a:sym typeface="Arial"/>
                  </a:rPr>
                  <a:t>NCX 470</a:t>
                </a:r>
                <a:endParaRPr>
                  <a:latin typeface="OblikW01-Bold" panose="02000503000000020004" pitchFamily="50" charset="0"/>
                </a:endParaRPr>
              </a:p>
            </p:txBody>
          </p:sp>
        </p:grpSp>
        <p:sp>
          <p:nvSpPr>
            <p:cNvPr id="168" name="Google Shape;168;p5"/>
            <p:cNvSpPr/>
            <p:nvPr/>
          </p:nvSpPr>
          <p:spPr>
            <a:xfrm>
              <a:off x="4842190" y="1186140"/>
              <a:ext cx="3865976" cy="3772561"/>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sp>
          <p:nvSpPr>
            <p:cNvPr id="169" name="Google Shape;169;p5"/>
            <p:cNvSpPr/>
            <p:nvPr/>
          </p:nvSpPr>
          <p:spPr>
            <a:xfrm>
              <a:off x="8935466" y="1186140"/>
              <a:ext cx="3865976" cy="3772561"/>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grpSp>
      <p:sp>
        <p:nvSpPr>
          <p:cNvPr id="172" name="Google Shape;172;p5"/>
          <p:cNvSpPr/>
          <p:nvPr/>
        </p:nvSpPr>
        <p:spPr>
          <a:xfrm>
            <a:off x="4618134" y="1632410"/>
            <a:ext cx="3145846" cy="803103"/>
          </a:xfrm>
          <a:prstGeom prst="rect">
            <a:avLst/>
          </a:prstGeom>
          <a:gradFill>
            <a:gsLst>
              <a:gs pos="100000">
                <a:srgbClr val="B33A09"/>
              </a:gs>
              <a:gs pos="0">
                <a:srgbClr val="F45F25"/>
              </a:gs>
            </a:gsLst>
            <a:lin ang="0" scaled="1"/>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500"/>
              <a:buFont typeface="Calibri"/>
              <a:buNone/>
            </a:pPr>
            <a:endParaRPr sz="1500" b="0" i="0" u="none" strike="noStrike" cap="none">
              <a:solidFill>
                <a:srgbClr val="FEFFFF"/>
              </a:solidFill>
              <a:latin typeface="Arial"/>
              <a:ea typeface="Arial"/>
              <a:cs typeface="Arial"/>
              <a:sym typeface="Arial"/>
            </a:endParaRPr>
          </a:p>
        </p:txBody>
      </p:sp>
      <p:sp>
        <p:nvSpPr>
          <p:cNvPr id="174" name="Google Shape;174;p5"/>
          <p:cNvSpPr/>
          <p:nvPr/>
        </p:nvSpPr>
        <p:spPr>
          <a:xfrm>
            <a:off x="4819098" y="1810366"/>
            <a:ext cx="2743917" cy="498558"/>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EFFFF"/>
              </a:buClr>
              <a:buSzPts val="2200"/>
              <a:buFont typeface="Arial"/>
              <a:buNone/>
            </a:pPr>
            <a:r>
              <a:rPr lang="en-US" sz="2200" i="0" u="none" strike="noStrike" cap="none">
                <a:solidFill>
                  <a:srgbClr val="FEFFFF"/>
                </a:solidFill>
                <a:latin typeface="OblikW01-Bold" panose="02000503000000020004" pitchFamily="50" charset="0"/>
                <a:sym typeface="Arial"/>
              </a:rPr>
              <a:t>ZERVIATE</a:t>
            </a:r>
            <a:endParaRPr>
              <a:latin typeface="OblikW01-Bold" panose="02000503000000020004" pitchFamily="50" charset="0"/>
            </a:endParaRPr>
          </a:p>
        </p:txBody>
      </p:sp>
      <p:sp>
        <p:nvSpPr>
          <p:cNvPr id="175" name="Google Shape;175;p5"/>
          <p:cNvSpPr/>
          <p:nvPr/>
        </p:nvSpPr>
        <p:spPr>
          <a:xfrm>
            <a:off x="8312936" y="1599993"/>
            <a:ext cx="3130150" cy="826607"/>
          </a:xfrm>
          <a:prstGeom prst="rect">
            <a:avLst/>
          </a:prstGeom>
          <a:gradFill>
            <a:gsLst>
              <a:gs pos="100000">
                <a:srgbClr val="004E4C"/>
              </a:gs>
              <a:gs pos="0">
                <a:srgbClr val="007F7F"/>
              </a:gs>
            </a:gsLst>
            <a:lin ang="0" scaled="1"/>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500"/>
              <a:buFont typeface="Calibri"/>
              <a:buNone/>
            </a:pPr>
            <a:endParaRPr sz="1500" b="0" i="0" u="none" strike="noStrike" cap="none">
              <a:solidFill>
                <a:srgbClr val="FEFFFF"/>
              </a:solidFill>
              <a:latin typeface="Arial"/>
              <a:ea typeface="Arial"/>
              <a:cs typeface="Arial"/>
              <a:sym typeface="Arial"/>
            </a:endParaRPr>
          </a:p>
        </p:txBody>
      </p:sp>
      <p:sp>
        <p:nvSpPr>
          <p:cNvPr id="177" name="Google Shape;177;p5"/>
          <p:cNvSpPr/>
          <p:nvPr/>
        </p:nvSpPr>
        <p:spPr>
          <a:xfrm>
            <a:off x="8306466" y="1803688"/>
            <a:ext cx="3109483" cy="498558"/>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EFFFF"/>
              </a:buClr>
              <a:buSzPts val="2200"/>
              <a:buFont typeface="Arial"/>
              <a:buNone/>
            </a:pPr>
            <a:r>
              <a:rPr lang="en-US" sz="2200" i="0" u="none" strike="noStrike" cap="none">
                <a:solidFill>
                  <a:srgbClr val="FEFFFF"/>
                </a:solidFill>
                <a:latin typeface="OblikW01-Bold" panose="02000503000000020004" pitchFamily="50" charset="0"/>
                <a:sym typeface="Arial"/>
              </a:rPr>
              <a:t>Corporate</a:t>
            </a:r>
            <a:endParaRPr sz="2200" i="0" u="none" strike="noStrike" cap="none">
              <a:solidFill>
                <a:srgbClr val="FEFFFF"/>
              </a:solidFill>
              <a:latin typeface="OblikW01-Bold" panose="02000503000000020004" pitchFamily="50" charset="0"/>
              <a:sym typeface="Arial"/>
            </a:endParaRPr>
          </a:p>
        </p:txBody>
      </p:sp>
      <p:sp>
        <p:nvSpPr>
          <p:cNvPr id="181" name="Google Shape;181;p5"/>
          <p:cNvSpPr/>
          <p:nvPr/>
        </p:nvSpPr>
        <p:spPr>
          <a:xfrm>
            <a:off x="911606" y="2605602"/>
            <a:ext cx="3283752" cy="156962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600"/>
              <a:buFont typeface="Wingdings" panose="05000000000000000000" pitchFamily="2" charset="2"/>
              <a:buChar char="v"/>
            </a:pPr>
            <a:r>
              <a:rPr lang="en-US" sz="1600" b="1">
                <a:solidFill>
                  <a:srgbClr val="000000"/>
                </a:solidFill>
                <a:latin typeface="OblikW01-Light" panose="02000503000000020004" pitchFamily="50" charset="0"/>
                <a:sym typeface="Arial"/>
              </a:rPr>
              <a:t>Denali results – H2 2025</a:t>
            </a:r>
          </a:p>
          <a:p>
            <a:pPr marL="285750" marR="0" lvl="0" indent="-285750" algn="l" rtl="0">
              <a:lnSpc>
                <a:spcPct val="150000"/>
              </a:lnSpc>
              <a:spcBef>
                <a:spcPts val="0"/>
              </a:spcBef>
              <a:spcAft>
                <a:spcPts val="0"/>
              </a:spcAft>
              <a:buClr>
                <a:srgbClr val="000000"/>
              </a:buClr>
              <a:buSzPts val="1600"/>
              <a:buFont typeface="Wingdings" panose="05000000000000000000" pitchFamily="2" charset="2"/>
              <a:buChar char="v"/>
            </a:pPr>
            <a:r>
              <a:rPr lang="en-US" sz="1600" b="1">
                <a:solidFill>
                  <a:schemeClr val="bg1"/>
                </a:solidFill>
                <a:latin typeface="OblikW01-Light" panose="02000503000000020004" pitchFamily="50" charset="0"/>
              </a:rPr>
              <a:t>Whistler results – Q1 2025</a:t>
            </a:r>
            <a:endParaRPr lang="en-US" sz="1600" b="1">
              <a:solidFill>
                <a:schemeClr val="bg1"/>
              </a:solidFill>
              <a:latin typeface="OblikW01-Light" panose="02000503000000020004" pitchFamily="50" charset="0"/>
              <a:sym typeface="Arial"/>
            </a:endParaRPr>
          </a:p>
          <a:p>
            <a:pPr marL="285750" marR="0" lvl="0" indent="-285750" algn="l" rtl="0">
              <a:lnSpc>
                <a:spcPct val="150000"/>
              </a:lnSpc>
              <a:spcBef>
                <a:spcPts val="0"/>
              </a:spcBef>
              <a:spcAft>
                <a:spcPts val="0"/>
              </a:spcAft>
              <a:buClr>
                <a:srgbClr val="000000"/>
              </a:buClr>
              <a:buSzPts val="1600"/>
              <a:buFont typeface="Wingdings" panose="05000000000000000000" pitchFamily="2" charset="2"/>
              <a:buChar char="v"/>
            </a:pPr>
            <a:r>
              <a:rPr lang="en-US" sz="1600" b="1" i="0" u="none" strike="noStrike" cap="none">
                <a:latin typeface="OblikW01-Light" panose="02000503000000020004" pitchFamily="50" charset="0"/>
              </a:rPr>
              <a:t>Estimated worldwide sales over $300 million</a:t>
            </a:r>
            <a:r>
              <a:rPr lang="en-US" sz="1600" b="1" i="0" u="none" strike="noStrike" cap="none" baseline="30000">
                <a:latin typeface="OblikW01-Light" panose="02000503000000020004" pitchFamily="50" charset="0"/>
              </a:rPr>
              <a:t>1</a:t>
            </a:r>
            <a:endParaRPr lang="en-US" sz="1600" b="1" i="0" u="none" strike="noStrike" cap="none" baseline="30000">
              <a:solidFill>
                <a:srgbClr val="000000"/>
              </a:solidFill>
              <a:latin typeface="OblikW01-Light" panose="02000503000000020004" pitchFamily="50" charset="0"/>
              <a:sym typeface="Arial"/>
            </a:endParaRPr>
          </a:p>
        </p:txBody>
      </p:sp>
      <p:sp>
        <p:nvSpPr>
          <p:cNvPr id="183" name="Google Shape;183;p5"/>
          <p:cNvSpPr/>
          <p:nvPr/>
        </p:nvSpPr>
        <p:spPr>
          <a:xfrm>
            <a:off x="4594294" y="2659392"/>
            <a:ext cx="3193524" cy="46162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600"/>
              <a:buFont typeface="Wingdings" pitchFamily="2" charset="2"/>
              <a:buChar char="v"/>
            </a:pPr>
            <a:r>
              <a:rPr lang="en-US" sz="1600" b="1">
                <a:latin typeface="OblikW01-Light" panose="02000503000000020004" pitchFamily="50" charset="0"/>
              </a:rPr>
              <a:t>Upcoming </a:t>
            </a:r>
            <a:r>
              <a:rPr lang="en-US" sz="1600" b="1">
                <a:solidFill>
                  <a:schemeClr val="bg1"/>
                </a:solidFill>
                <a:latin typeface="OblikW01-Light" panose="02000503000000020004" pitchFamily="50" charset="0"/>
              </a:rPr>
              <a:t>launch</a:t>
            </a:r>
            <a:r>
              <a:rPr lang="en-US" sz="1600" b="1" i="0" u="none" strike="noStrike" cap="none">
                <a:solidFill>
                  <a:srgbClr val="000000"/>
                </a:solidFill>
                <a:latin typeface="OblikW01-Light" panose="02000503000000020004" pitchFamily="50" charset="0"/>
                <a:sym typeface="Arial"/>
              </a:rPr>
              <a:t> in China</a:t>
            </a:r>
          </a:p>
        </p:txBody>
      </p:sp>
      <p:sp>
        <p:nvSpPr>
          <p:cNvPr id="184" name="Google Shape;184;p5"/>
          <p:cNvSpPr/>
          <p:nvPr/>
        </p:nvSpPr>
        <p:spPr>
          <a:xfrm>
            <a:off x="8244011" y="2659392"/>
            <a:ext cx="3267999" cy="156962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1600"/>
              <a:buFont typeface="Wingdings" pitchFamily="2" charset="2"/>
              <a:buChar char="v"/>
            </a:pPr>
            <a:r>
              <a:rPr lang="en-US" sz="1600" b="1">
                <a:latin typeface="OblikW01-Light" panose="02000503000000020004" pitchFamily="50" charset="0"/>
              </a:rPr>
              <a:t>Ongoing business development discussions</a:t>
            </a:r>
          </a:p>
          <a:p>
            <a:pPr marL="285750" marR="0" lvl="0" indent="-285750" algn="l" rtl="0">
              <a:lnSpc>
                <a:spcPct val="150000"/>
              </a:lnSpc>
              <a:spcBef>
                <a:spcPts val="0"/>
              </a:spcBef>
              <a:spcAft>
                <a:spcPts val="0"/>
              </a:spcAft>
              <a:buClr>
                <a:srgbClr val="000000"/>
              </a:buClr>
              <a:buSzPts val="1600"/>
              <a:buFont typeface="Wingdings" pitchFamily="2" charset="2"/>
              <a:buChar char="v"/>
            </a:pPr>
            <a:r>
              <a:rPr lang="en-US" sz="1600" b="1">
                <a:solidFill>
                  <a:schemeClr val="bg1"/>
                </a:solidFill>
                <a:latin typeface="OblikW01-Light" panose="02000503000000020004" pitchFamily="50" charset="0"/>
                <a:sym typeface="Arial"/>
              </a:rPr>
              <a:t>Potential NCX 17</a:t>
            </a:r>
            <a:r>
              <a:rPr lang="en-US" sz="1600" b="1">
                <a:solidFill>
                  <a:schemeClr val="bg1"/>
                </a:solidFill>
                <a:latin typeface="OblikW01-Light" panose="02000503000000020004" pitchFamily="50" charset="0"/>
              </a:rPr>
              <a:t>28 license option with </a:t>
            </a:r>
            <a:r>
              <a:rPr lang="en-US" sz="1600" b="1" err="1">
                <a:solidFill>
                  <a:schemeClr val="bg1"/>
                </a:solidFill>
                <a:latin typeface="OblikW01-Light" panose="02000503000000020004" pitchFamily="50" charset="0"/>
              </a:rPr>
              <a:t>Glaukos</a:t>
            </a:r>
            <a:endParaRPr lang="en-US" sz="1600" b="1">
              <a:solidFill>
                <a:schemeClr val="bg1"/>
              </a:solidFill>
              <a:latin typeface="OblikW01-Light" panose="02000503000000020004" pitchFamily="50" charset="0"/>
              <a:sym typeface="Arial"/>
            </a:endParaRPr>
          </a:p>
        </p:txBody>
      </p:sp>
      <p:sp>
        <p:nvSpPr>
          <p:cNvPr id="2" name="Google Shape;323;p10">
            <a:extLst>
              <a:ext uri="{FF2B5EF4-FFF2-40B4-BE49-F238E27FC236}">
                <a16:creationId xmlns:a16="http://schemas.microsoft.com/office/drawing/2014/main" id="{FC234516-9CE6-6228-3848-24DE9DD0EC9B}"/>
              </a:ext>
            </a:extLst>
          </p:cNvPr>
          <p:cNvSpPr txBox="1">
            <a:spLocks/>
          </p:cNvSpPr>
          <p:nvPr/>
        </p:nvSpPr>
        <p:spPr>
          <a:xfrm>
            <a:off x="495300" y="6159384"/>
            <a:ext cx="10291970" cy="38735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a:lnSpc>
                <a:spcPct val="100000"/>
              </a:lnSpc>
              <a:buFont typeface="Calibri"/>
              <a:buAutoNum type="arabicPeriod"/>
            </a:pPr>
            <a:r>
              <a:rPr lang="en-US"/>
              <a:t>Within 8 years of launch in the U.S. and China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EAB0963F-8C44-6EA9-B508-9D3E7E0D654A}"/>
            </a:ext>
          </a:extLst>
        </p:cNvPr>
        <p:cNvGrpSpPr/>
        <p:nvPr/>
      </p:nvGrpSpPr>
      <p:grpSpPr>
        <a:xfrm>
          <a:off x="0" y="0"/>
          <a:ext cx="0" cy="0"/>
          <a:chOff x="0" y="0"/>
          <a:chExt cx="0" cy="0"/>
        </a:xfrm>
      </p:grpSpPr>
      <p:graphicFrame>
        <p:nvGraphicFramePr>
          <p:cNvPr id="210" name="Google Shape;210;p7">
            <a:extLst>
              <a:ext uri="{FF2B5EF4-FFF2-40B4-BE49-F238E27FC236}">
                <a16:creationId xmlns:a16="http://schemas.microsoft.com/office/drawing/2014/main" id="{60187B59-8945-BA45-7AD4-73ABA0A843BC}"/>
              </a:ext>
            </a:extLst>
          </p:cNvPr>
          <p:cNvGraphicFramePr/>
          <p:nvPr>
            <p:extLst>
              <p:ext uri="{D42A27DB-BD31-4B8C-83A1-F6EECF244321}">
                <p14:modId xmlns:p14="http://schemas.microsoft.com/office/powerpoint/2010/main" val="3951862797"/>
              </p:ext>
            </p:extLst>
          </p:nvPr>
        </p:nvGraphicFramePr>
        <p:xfrm>
          <a:off x="540408" y="919665"/>
          <a:ext cx="11511892" cy="5801738"/>
        </p:xfrm>
        <a:graphic>
          <a:graphicData uri="http://schemas.openxmlformats.org/drawingml/2006/table">
            <a:tbl>
              <a:tblPr firstRow="1" bandRow="1">
                <a:noFill/>
                <a:tableStyleId>{09502015-0F63-4DAF-A49E-699D4734253C}</a:tableStyleId>
              </a:tblPr>
              <a:tblGrid>
                <a:gridCol w="3377542">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885825">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895350">
                  <a:extLst>
                    <a:ext uri="{9D8B030D-6E8A-4147-A177-3AD203B41FA5}">
                      <a16:colId xmlns:a16="http://schemas.microsoft.com/office/drawing/2014/main" val="20004"/>
                    </a:ext>
                  </a:extLst>
                </a:gridCol>
                <a:gridCol w="885825">
                  <a:extLst>
                    <a:ext uri="{9D8B030D-6E8A-4147-A177-3AD203B41FA5}">
                      <a16:colId xmlns:a16="http://schemas.microsoft.com/office/drawing/2014/main" val="20005"/>
                    </a:ext>
                  </a:extLst>
                </a:gridCol>
                <a:gridCol w="1000125">
                  <a:extLst>
                    <a:ext uri="{9D8B030D-6E8A-4147-A177-3AD203B41FA5}">
                      <a16:colId xmlns:a16="http://schemas.microsoft.com/office/drawing/2014/main" val="20006"/>
                    </a:ext>
                  </a:extLst>
                </a:gridCol>
                <a:gridCol w="2295525">
                  <a:extLst>
                    <a:ext uri="{9D8B030D-6E8A-4147-A177-3AD203B41FA5}">
                      <a16:colId xmlns:a16="http://schemas.microsoft.com/office/drawing/2014/main" val="20007"/>
                    </a:ext>
                  </a:extLst>
                </a:gridCol>
              </a:tblGrid>
              <a:tr h="265182">
                <a:tc>
                  <a:txBody>
                    <a:bodyPr/>
                    <a:lstStyle/>
                    <a:p>
                      <a:pPr marL="0" marR="0" lvl="0" indent="0" algn="l"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gridSpan="6">
                  <a:txBody>
                    <a:bodyPr/>
                    <a:lstStyle/>
                    <a:p>
                      <a:pPr marL="0" marR="0" lvl="0" indent="0" algn="ctr" defTabSz="914400" rtl="0" eaLnBrk="1" fontAlgn="auto" latinLnBrk="0" hangingPunct="1">
                        <a:lnSpc>
                          <a:spcPct val="120000"/>
                        </a:lnSpc>
                        <a:spcBef>
                          <a:spcPts val="0"/>
                        </a:spcBef>
                        <a:spcAft>
                          <a:spcPts val="0"/>
                        </a:spcAft>
                        <a:buClr>
                          <a:schemeClr val="dk1"/>
                        </a:buClr>
                        <a:buSzPts val="1200"/>
                        <a:buFont typeface="Arial"/>
                        <a:buNone/>
                        <a:tabLst/>
                        <a:defRPr/>
                      </a:pPr>
                      <a:r>
                        <a:rPr lang="en-US" sz="1200" b="1" i="0" u="none" strike="noStrike" cap="none">
                          <a:solidFill>
                            <a:schemeClr val="bg1"/>
                          </a:solidFill>
                          <a:latin typeface="OblikW01-Bold" panose="02000503000000020004" pitchFamily="50" charset="0"/>
                          <a:sym typeface="Arial"/>
                        </a:rPr>
                        <a:t>Stages of Development </a:t>
                      </a:r>
                      <a:endParaRPr lang="en-US" sz="1200" b="1">
                        <a:solidFill>
                          <a:schemeClr val="bg1"/>
                        </a:solidFill>
                        <a:latin typeface="OblikW01-Bold" panose="02000503000000020004" pitchFamily="50" charset="0"/>
                        <a:sym typeface="Arial"/>
                      </a:endParaRPr>
                    </a:p>
                  </a:txBody>
                  <a:tcPr marL="83483" marR="83483" marT="17036" marB="17036" anchor="ctr">
                    <a:lnL w="12700" cap="flat" cmpd="sng" algn="ctr">
                      <a:solidFill>
                        <a:schemeClr val="tx2">
                          <a:lumMod val="2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a:txBody>
                    <a:bodyPr/>
                    <a:lstStyle/>
                    <a:p>
                      <a:pPr marL="0" marR="0" lvl="0" indent="0" algn="l" rtl="0">
                        <a:lnSpc>
                          <a:spcPct val="120000"/>
                        </a:lnSpc>
                        <a:spcBef>
                          <a:spcPts val="0"/>
                        </a:spcBef>
                        <a:spcAft>
                          <a:spcPts val="0"/>
                        </a:spcAft>
                        <a:buClr>
                          <a:schemeClr val="accent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3043660038"/>
                  </a:ext>
                </a:extLst>
              </a:tr>
              <a:tr h="291580">
                <a:tc>
                  <a:txBody>
                    <a:bodyPr/>
                    <a:lstStyle/>
                    <a:p>
                      <a:pPr marL="0" marR="0" lvl="0" indent="0" algn="l"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3 Product Candidates</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Preclinical</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Phase 1</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Phase 2</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Phase 3</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NDA</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Marketed</a:t>
                      </a: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l" rtl="0">
                        <a:lnSpc>
                          <a:spcPct val="120000"/>
                        </a:lnSpc>
                        <a:spcBef>
                          <a:spcPts val="0"/>
                        </a:spcBef>
                        <a:spcAft>
                          <a:spcPts val="0"/>
                        </a:spcAft>
                        <a:buClr>
                          <a:schemeClr val="accent1"/>
                        </a:buClr>
                        <a:buSzPts val="1200"/>
                        <a:buFont typeface="Arial"/>
                        <a:buNone/>
                      </a:pPr>
                      <a:r>
                        <a:rPr lang="en-US" sz="1100" b="0" i="0" u="none" strike="noStrike" cap="none">
                          <a:solidFill>
                            <a:schemeClr val="accent1"/>
                          </a:solidFill>
                          <a:latin typeface="OblikW01-Bold" panose="02000503000000020004" pitchFamily="50" charset="0"/>
                          <a:ea typeface="Arial"/>
                          <a:cs typeface="Arial"/>
                          <a:sym typeface="Arial"/>
                        </a:rPr>
                        <a:t>Status</a:t>
                      </a:r>
                      <a:endParaRPr lang="en-US"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extLst>
                  <a:ext uri="{0D108BD9-81ED-4DB2-BD59-A6C34878D82A}">
                    <a16:rowId xmlns:a16="http://schemas.microsoft.com/office/drawing/2014/main" val="10000"/>
                  </a:ext>
                </a:extLst>
              </a:tr>
              <a:tr h="1426019">
                <a:tc>
                  <a:txBody>
                    <a:bodyPr/>
                    <a:lstStyle/>
                    <a:p>
                      <a:pPr marL="0" marR="0" lvl="0" indent="0" algn="l" rtl="0">
                        <a:lnSpc>
                          <a:spcPct val="120000"/>
                        </a:lnSpc>
                        <a:spcBef>
                          <a:spcPts val="0"/>
                        </a:spcBef>
                        <a:spcAft>
                          <a:spcPts val="0"/>
                        </a:spcAft>
                        <a:buClr>
                          <a:schemeClr val="dk1"/>
                        </a:buClr>
                        <a:buSzPts val="1100"/>
                        <a:buFont typeface="Calibri"/>
                        <a:buNone/>
                      </a:pPr>
                      <a:endParaRPr sz="1000" b="0" i="0" u="none" strike="noStrike" cap="none">
                        <a:solidFill>
                          <a:schemeClr val="accent1"/>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1"/>
                        </a:buClr>
                        <a:buSzPts val="1100"/>
                        <a:buFont typeface="Arial"/>
                        <a:buNone/>
                      </a:pPr>
                      <a:r>
                        <a:rPr lang="en-US" sz="1000" b="0" i="0" u="none" strike="noStrike" cap="none">
                          <a:solidFill>
                            <a:schemeClr val="accent1"/>
                          </a:solidFill>
                          <a:latin typeface="OblikW01-Bold" panose="02000503000000020004" pitchFamily="50" charset="0"/>
                          <a:ea typeface="Arial"/>
                          <a:cs typeface="Arial"/>
                          <a:sym typeface="Arial"/>
                        </a:rPr>
                        <a:t>NCX 470 | NO-donating bimatoprost eye drops</a:t>
                      </a:r>
                      <a:endParaRPr sz="1000" b="0" i="0" u="none" strike="noStrike" cap="none" baseline="30000">
                        <a:solidFill>
                          <a:schemeClr val="accent1"/>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1"/>
                        </a:buClr>
                        <a:buSzPts val="1100"/>
                        <a:buFont typeface="Arial"/>
                        <a:buNone/>
                      </a:pPr>
                      <a:r>
                        <a:rPr lang="en-US" sz="1000" b="0" i="1" u="none" strike="noStrike" cap="none">
                          <a:solidFill>
                            <a:schemeClr val="accent1"/>
                          </a:solidFill>
                          <a:latin typeface="OblikW01-Bold" panose="02000503000000020004" pitchFamily="50" charset="0"/>
                          <a:ea typeface="Arial"/>
                          <a:cs typeface="Arial"/>
                          <a:sym typeface="Arial"/>
                        </a:rPr>
                        <a:t>Glaucoma &amp; Ocular Hypertension </a:t>
                      </a:r>
                      <a:endParaRPr sz="1000" b="0" i="1" u="none" strike="noStrike" cap="none">
                        <a:solidFill>
                          <a:schemeClr val="accent1"/>
                        </a:solidFill>
                        <a:latin typeface="OblikW01-Bold" panose="02000503000000020004" pitchFamily="50" charset="0"/>
                        <a:ea typeface="Arial"/>
                        <a:cs typeface="Arial"/>
                        <a:sym typeface="Arial"/>
                      </a:endParaRP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600"/>
                        </a:spcAft>
                        <a:buNone/>
                      </a:pPr>
                      <a:endParaRPr sz="1000" b="1"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rtl="0">
                        <a:spcAft>
                          <a:spcPts val="300"/>
                        </a:spcAft>
                      </a:pPr>
                      <a:r>
                        <a:rPr lang="en-US" sz="1100" b="1" i="0" u="none" strike="noStrike" cap="none">
                          <a:solidFill>
                            <a:schemeClr val="bg1"/>
                          </a:solidFill>
                          <a:effectLst/>
                          <a:latin typeface="OblikW01-Light" panose="02000503000000020004" pitchFamily="50" charset="0"/>
                          <a:ea typeface="Calibri"/>
                          <a:cs typeface="Calibri"/>
                          <a:sym typeface="Arial"/>
                        </a:rPr>
                        <a:t>Denali topline results expected in H2 2025</a:t>
                      </a:r>
                      <a:endParaRPr lang="fr-FR" sz="1100" b="1">
                        <a:solidFill>
                          <a:schemeClr val="bg1"/>
                        </a:solidFill>
                        <a:effectLst/>
                        <a:latin typeface="OblikW01-Light" panose="02000503000000020004" pitchFamily="50" charset="0"/>
                      </a:endParaRPr>
                    </a:p>
                    <a:p>
                      <a:pPr rtl="0">
                        <a:spcAft>
                          <a:spcPts val="300"/>
                        </a:spcAft>
                      </a:pPr>
                      <a:r>
                        <a:rPr lang="en-US" sz="1100" b="1" i="0" u="none" strike="noStrike" cap="none">
                          <a:solidFill>
                            <a:schemeClr val="bg1"/>
                          </a:solidFill>
                          <a:effectLst/>
                          <a:latin typeface="OblikW01-Light" panose="02000503000000020004" pitchFamily="50" charset="0"/>
                          <a:ea typeface="Calibri"/>
                          <a:cs typeface="Calibri"/>
                          <a:sym typeface="Arial"/>
                        </a:rPr>
                        <a:t>Whistler Phase 3b results expected in Q1 2025</a:t>
                      </a:r>
                    </a:p>
                    <a:p>
                      <a:pPr rtl="0">
                        <a:spcAft>
                          <a:spcPts val="300"/>
                        </a:spcAft>
                      </a:pPr>
                      <a:r>
                        <a:rPr lang="en-US" sz="1100" b="1" i="0" u="none" strike="noStrike" cap="none">
                          <a:solidFill>
                            <a:schemeClr val="bg1"/>
                          </a:solidFill>
                          <a:latin typeface="OblikW01-Light" panose="02000503000000020004" pitchFamily="50" charset="0"/>
                          <a:sym typeface="Arial"/>
                        </a:rPr>
                        <a:t>Initiation of development for Japan by Kowa</a:t>
                      </a:r>
                    </a:p>
                    <a:p>
                      <a:pPr rtl="0">
                        <a:spcAft>
                          <a:spcPts val="300"/>
                        </a:spcAft>
                      </a:pPr>
                      <a:r>
                        <a:rPr lang="en-US" sz="1100" b="1">
                          <a:solidFill>
                            <a:schemeClr val="bg1"/>
                          </a:solidFill>
                          <a:latin typeface="OblikW01-Light" panose="02000503000000020004" pitchFamily="50" charset="0"/>
                          <a:sym typeface="Arial"/>
                        </a:rPr>
                        <a:t>Commercial partnership discussions for U.S.</a:t>
                      </a:r>
                    </a:p>
                  </a:txBody>
                  <a:tcPr marL="83483" marR="83483" marT="17036" marB="17036"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extLst>
                  <a:ext uri="{0D108BD9-81ED-4DB2-BD59-A6C34878D82A}">
                    <a16:rowId xmlns:a16="http://schemas.microsoft.com/office/drawing/2014/main" val="10001"/>
                  </a:ext>
                </a:extLst>
              </a:tr>
              <a:tr h="622412">
                <a:tc>
                  <a:txBody>
                    <a:bodyPr/>
                    <a:lstStyle/>
                    <a:p>
                      <a:pPr marL="0" marR="0" lvl="0" indent="0" algn="l" rtl="0">
                        <a:lnSpc>
                          <a:spcPct val="120000"/>
                        </a:lnSpc>
                        <a:spcBef>
                          <a:spcPts val="0"/>
                        </a:spcBef>
                        <a:spcAft>
                          <a:spcPts val="0"/>
                        </a:spcAft>
                        <a:buClr>
                          <a:schemeClr val="accent1"/>
                        </a:buClr>
                        <a:buSzPts val="1100"/>
                        <a:buFont typeface="Arial"/>
                        <a:buNone/>
                      </a:pPr>
                      <a:r>
                        <a:rPr lang="en-US" sz="1000" b="0" i="0" u="none" strike="noStrike" cap="none">
                          <a:solidFill>
                            <a:schemeClr val="accent1"/>
                          </a:solidFill>
                          <a:latin typeface="OblikW01-Bold" panose="02000503000000020004" pitchFamily="50" charset="0"/>
                          <a:ea typeface="Arial"/>
                          <a:cs typeface="Arial"/>
                          <a:sym typeface="Arial"/>
                        </a:rPr>
                        <a:t>NCX 1728 | NO-donating PDE5 inhibitor </a:t>
                      </a:r>
                      <a:endParaRPr sz="1000" b="0" i="0" u="none" strike="noStrike" cap="none">
                        <a:solidFill>
                          <a:schemeClr val="accent1"/>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1"/>
                        </a:buClr>
                        <a:buSzPts val="1100"/>
                        <a:buFont typeface="Arial"/>
                        <a:buNone/>
                      </a:pPr>
                      <a:r>
                        <a:rPr lang="en-US" sz="1000" b="0" i="1" u="none" strike="noStrike" cap="none">
                          <a:solidFill>
                            <a:schemeClr val="accent1"/>
                          </a:solidFill>
                          <a:latin typeface="OblikW01-Bold" panose="02000503000000020004" pitchFamily="50" charset="0"/>
                          <a:ea typeface="Arial"/>
                          <a:cs typeface="Arial"/>
                          <a:sym typeface="Arial"/>
                        </a:rPr>
                        <a:t>Glaucoma (including neuroprotection) &amp; Retinal Conditions</a:t>
                      </a:r>
                      <a:endParaRPr sz="1000" b="0" i="1" u="none" strike="noStrike" cap="none">
                        <a:solidFill>
                          <a:schemeClr val="accent1"/>
                        </a:solidFill>
                        <a:highlight>
                          <a:srgbClr val="FFFF00"/>
                        </a:highlight>
                        <a:latin typeface="OblikW01-Bold" panose="02000503000000020004" pitchFamily="50" charset="0"/>
                        <a:ea typeface="Arial"/>
                        <a:cs typeface="Arial"/>
                        <a:sym typeface="Arial"/>
                      </a:endParaRP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Clr>
                          <a:schemeClr val="dk1"/>
                        </a:buClr>
                        <a:buSzPts val="1100"/>
                        <a:buFont typeface="Calibri"/>
                        <a:buNone/>
                      </a:pPr>
                      <a:endParaRPr sz="1000" b="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050"/>
                        <a:buFont typeface="Calibri"/>
                        <a:buNone/>
                        <a:tabLst/>
                        <a:defRPr/>
                      </a:pPr>
                      <a:r>
                        <a:rPr lang="en-US" sz="1100" b="1" i="0" u="none" strike="noStrike" cap="none" spc="0" baseline="0">
                          <a:solidFill>
                            <a:schemeClr val="bg1"/>
                          </a:solidFill>
                          <a:latin typeface="OblikW01-Light" panose="02000503000000020004" pitchFamily="50" charset="0"/>
                          <a:sym typeface="Arial"/>
                        </a:rPr>
                        <a:t>Research and global licensing option agreement with </a:t>
                      </a:r>
                      <a:r>
                        <a:rPr lang="en-US" sz="1100" b="1" i="0" u="none" strike="noStrike" cap="none" spc="0" baseline="0" err="1">
                          <a:solidFill>
                            <a:schemeClr val="bg1"/>
                          </a:solidFill>
                          <a:latin typeface="OblikW01-Light" panose="02000503000000020004" pitchFamily="50" charset="0"/>
                          <a:sym typeface="Arial"/>
                        </a:rPr>
                        <a:t>Glaukos</a:t>
                      </a:r>
                      <a:endParaRPr lang="en-US" sz="1100" b="1" spc="0" baseline="0">
                        <a:solidFill>
                          <a:schemeClr val="bg1"/>
                        </a:solidFill>
                        <a:latin typeface="OblikW01-Light" panose="02000503000000020004" pitchFamily="50" charset="0"/>
                        <a:sym typeface="Arial"/>
                      </a:endParaRPr>
                    </a:p>
                  </a:txBody>
                  <a:tcPr marL="83483" marR="83483" marT="17036" marB="17036"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895436">
                <a:tc>
                  <a:txBody>
                    <a:bodyPr/>
                    <a:lstStyle/>
                    <a:p>
                      <a:pPr marL="0" marR="0" lvl="0" indent="0" algn="l" rtl="0">
                        <a:lnSpc>
                          <a:spcPct val="120000"/>
                        </a:lnSpc>
                        <a:spcBef>
                          <a:spcPts val="0"/>
                        </a:spcBef>
                        <a:spcAft>
                          <a:spcPts val="0"/>
                        </a:spcAft>
                        <a:buClr>
                          <a:schemeClr val="dk1"/>
                        </a:buClr>
                        <a:buSzPts val="600"/>
                        <a:buFont typeface="Calibri"/>
                        <a:buNone/>
                      </a:pPr>
                      <a:endParaRPr sz="600" b="0" i="0" u="none" strike="noStrike" cap="none">
                        <a:solidFill>
                          <a:schemeClr val="accent1"/>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rgbClr val="F15D22"/>
                        </a:buClr>
                        <a:buSzPts val="1100"/>
                        <a:buFont typeface="Arial"/>
                        <a:buNone/>
                      </a:pPr>
                      <a:r>
                        <a:rPr lang="en-US" sz="1000" b="0" i="0" u="none" strike="noStrike" cap="none">
                          <a:solidFill>
                            <a:srgbClr val="00539B"/>
                          </a:solidFill>
                          <a:latin typeface="OblikW01-Bold" panose="02000503000000020004" pitchFamily="50" charset="0"/>
                          <a:ea typeface="Arial"/>
                          <a:cs typeface="Arial"/>
                          <a:sym typeface="Arial"/>
                        </a:rPr>
                        <a:t>NCX 4251 | Fluticasone propionate nanocrystal susp.</a:t>
                      </a:r>
                      <a:endParaRPr sz="1300" b="0">
                        <a:solidFill>
                          <a:srgbClr val="00539B"/>
                        </a:solidFill>
                        <a:latin typeface="OblikW01-Bold" panose="02000503000000020004" pitchFamily="50" charset="0"/>
                      </a:endParaRPr>
                    </a:p>
                    <a:p>
                      <a:pPr marL="0" marR="0" lvl="0" indent="0" algn="l" rtl="0">
                        <a:lnSpc>
                          <a:spcPct val="120000"/>
                        </a:lnSpc>
                        <a:spcBef>
                          <a:spcPts val="0"/>
                        </a:spcBef>
                        <a:spcAft>
                          <a:spcPts val="0"/>
                        </a:spcAft>
                        <a:buClr>
                          <a:srgbClr val="F15D22"/>
                        </a:buClr>
                        <a:buSzPts val="1100"/>
                        <a:buFont typeface="Arial"/>
                        <a:buNone/>
                      </a:pPr>
                      <a:r>
                        <a:rPr lang="en-US" sz="1000" b="0" i="1" u="none" strike="noStrike" cap="none">
                          <a:solidFill>
                            <a:srgbClr val="00539B"/>
                          </a:solidFill>
                          <a:latin typeface="OblikW01-Bold" panose="02000503000000020004" pitchFamily="50" charset="0"/>
                          <a:ea typeface="Arial"/>
                          <a:cs typeface="Arial"/>
                          <a:sym typeface="Arial"/>
                        </a:rPr>
                        <a:t>Dry Eye</a:t>
                      </a:r>
                      <a:endParaRPr sz="1300" b="0">
                        <a:solidFill>
                          <a:srgbClr val="00539B"/>
                        </a:solidFill>
                        <a:latin typeface="OblikW01-Bold" panose="02000503000000020004" pitchFamily="50" charset="0"/>
                      </a:endParaRP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050"/>
                        <a:buFont typeface="Calibri"/>
                        <a:buNone/>
                        <a:tabLst/>
                        <a:defRPr/>
                      </a:pPr>
                      <a:r>
                        <a:rPr lang="en-US" sz="1100" b="1">
                          <a:solidFill>
                            <a:schemeClr val="bg1"/>
                          </a:solidFill>
                          <a:latin typeface="OblikW01-Light" panose="02000503000000020004" pitchFamily="50" charset="0"/>
                          <a:sym typeface="Arial"/>
                        </a:rPr>
                        <a:t>Chinese development</a:t>
                      </a:r>
                      <a:endParaRPr lang="en-US" sz="1100" b="1">
                        <a:solidFill>
                          <a:schemeClr val="bg1"/>
                        </a:solidFill>
                        <a:highlight>
                          <a:srgbClr val="FFFF00"/>
                        </a:highlight>
                        <a:latin typeface="OblikW01-Light" panose="02000503000000020004" pitchFamily="50" charset="0"/>
                      </a:endParaRPr>
                    </a:p>
                  </a:txBody>
                  <a:tcPr marL="85112" marR="85112" marT="42568" marB="42568"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922945358"/>
                  </a:ext>
                </a:extLst>
              </a:tr>
              <a:tr h="283112">
                <a:tc>
                  <a:txBody>
                    <a:bodyPr/>
                    <a:lstStyle/>
                    <a:p>
                      <a:pPr marL="0" marR="0" lvl="0" indent="0" algn="l"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2 Revenue Generating Products</a:t>
                      </a:r>
                      <a:endParaRPr sz="1300" b="0">
                        <a:latin typeface="OblikW01-Bold" panose="02000503000000020004" pitchFamily="50" charset="0"/>
                      </a:endParaRPr>
                    </a:p>
                  </a:txBody>
                  <a:tcPr marL="83483" marR="83483" marT="41753" marB="41753">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Preclinical</a:t>
                      </a:r>
                      <a:endParaRPr sz="1300" b="0">
                        <a:latin typeface="OblikW01-Bold" panose="02000503000000020004" pitchFamily="50" charset="0"/>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Phase 1</a:t>
                      </a:r>
                      <a:endParaRPr sz="1300" b="0">
                        <a:latin typeface="OblikW01-Bold" panose="02000503000000020004" pitchFamily="50" charset="0"/>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Phase 2</a:t>
                      </a:r>
                      <a:endParaRPr sz="1300" b="0">
                        <a:latin typeface="OblikW01-Bold" panose="02000503000000020004" pitchFamily="50" charset="0"/>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Phase 3</a:t>
                      </a:r>
                      <a:endParaRPr sz="1300" b="0">
                        <a:latin typeface="OblikW01-Bold" panose="02000503000000020004" pitchFamily="50" charset="0"/>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NDA</a:t>
                      </a:r>
                      <a:endParaRPr sz="1300" b="0">
                        <a:latin typeface="OblikW01-Bold" panose="02000503000000020004" pitchFamily="50" charset="0"/>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panose="02000503000000020004" pitchFamily="50" charset="0"/>
                          <a:ea typeface="Arial"/>
                          <a:cs typeface="Arial"/>
                          <a:sym typeface="Arial"/>
                        </a:rPr>
                        <a:t>Marketed</a:t>
                      </a:r>
                      <a:endParaRPr sz="1300" b="0">
                        <a:latin typeface="OblikW01-Bold" panose="02000503000000020004" pitchFamily="50" charset="0"/>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l" rtl="0">
                        <a:lnSpc>
                          <a:spcPct val="120000"/>
                        </a:lnSpc>
                        <a:spcBef>
                          <a:spcPts val="0"/>
                        </a:spcBef>
                        <a:spcAft>
                          <a:spcPts val="0"/>
                        </a:spcAft>
                        <a:buClr>
                          <a:schemeClr val="accent2"/>
                        </a:buClr>
                        <a:buSzPts val="1200"/>
                        <a:buFont typeface="Arial"/>
                        <a:buNone/>
                      </a:pPr>
                      <a:r>
                        <a:rPr lang="en-US" sz="1100" b="0" i="0" u="none" strike="noStrike" cap="none">
                          <a:solidFill>
                            <a:schemeClr val="accent2"/>
                          </a:solidFill>
                          <a:latin typeface="OblikW01-Bold" panose="02000503000000020004" pitchFamily="50" charset="0"/>
                          <a:ea typeface="Arial"/>
                          <a:cs typeface="Arial"/>
                          <a:sym typeface="Arial"/>
                        </a:rPr>
                        <a:t>Status</a:t>
                      </a: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extLst>
                  <a:ext uri="{0D108BD9-81ED-4DB2-BD59-A6C34878D82A}">
                    <a16:rowId xmlns:a16="http://schemas.microsoft.com/office/drawing/2014/main" val="10003"/>
                  </a:ext>
                </a:extLst>
              </a:tr>
              <a:tr h="891591">
                <a:tc>
                  <a:txBody>
                    <a:bodyPr/>
                    <a:lstStyle/>
                    <a:p>
                      <a:pPr marL="0" marR="0" lvl="0" indent="0" algn="l" rtl="0">
                        <a:lnSpc>
                          <a:spcPct val="120000"/>
                        </a:lnSpc>
                        <a:spcBef>
                          <a:spcPts val="0"/>
                        </a:spcBef>
                        <a:spcAft>
                          <a:spcPts val="0"/>
                        </a:spcAft>
                        <a:buClr>
                          <a:schemeClr val="dk1"/>
                        </a:buClr>
                        <a:buSzPts val="600"/>
                        <a:buFont typeface="Calibri"/>
                        <a:buNone/>
                      </a:pPr>
                      <a:endParaRPr sz="600" b="0" i="0" u="none" strike="noStrike" cap="none">
                        <a:solidFill>
                          <a:schemeClr val="accent2"/>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2"/>
                        </a:buClr>
                        <a:buSzPts val="1100"/>
                        <a:buFont typeface="Arial"/>
                        <a:buNone/>
                      </a:pPr>
                      <a:r>
                        <a:rPr lang="en-US" sz="900" b="0" i="0" u="none" strike="noStrike" cap="none">
                          <a:solidFill>
                            <a:schemeClr val="accent2"/>
                          </a:solidFill>
                          <a:latin typeface="OblikW01-Bold" panose="02000503000000020004" pitchFamily="50" charset="0"/>
                          <a:ea typeface="Arial"/>
                          <a:cs typeface="Arial"/>
                          <a:sym typeface="Arial"/>
                        </a:rPr>
                        <a:t>VYZULTA</a:t>
                      </a:r>
                      <a:r>
                        <a:rPr lang="en-US" sz="900" b="0" i="0" u="none" strike="noStrike" cap="none" baseline="30000">
                          <a:solidFill>
                            <a:schemeClr val="accent2"/>
                          </a:solidFill>
                          <a:latin typeface="OblikW01-Bold" panose="02000503000000020004" pitchFamily="50" charset="0"/>
                          <a:ea typeface="Arial"/>
                          <a:cs typeface="Arial"/>
                          <a:sym typeface="Arial"/>
                        </a:rPr>
                        <a:t>®</a:t>
                      </a:r>
                      <a:r>
                        <a:rPr lang="en-US" sz="900" b="0" i="0" u="none" strike="noStrike" cap="none">
                          <a:solidFill>
                            <a:schemeClr val="accent2"/>
                          </a:solidFill>
                          <a:latin typeface="OblikW01-Bold" panose="02000503000000020004" pitchFamily="50" charset="0"/>
                          <a:ea typeface="Arial"/>
                          <a:cs typeface="Arial"/>
                          <a:sym typeface="Arial"/>
                        </a:rPr>
                        <a:t> </a:t>
                      </a:r>
                      <a:r>
                        <a:rPr lang="en-US" sz="900" b="0" i="0" u="none" strike="noStrike" cap="none">
                          <a:solidFill>
                            <a:srgbClr val="F15D22"/>
                          </a:solidFill>
                          <a:latin typeface="OblikW01-Bold" panose="02000503000000020004" pitchFamily="50" charset="0"/>
                          <a:ea typeface="Arial"/>
                          <a:cs typeface="Arial"/>
                          <a:sym typeface="Arial"/>
                        </a:rPr>
                        <a:t>| </a:t>
                      </a:r>
                      <a:r>
                        <a:rPr lang="en-US" sz="900" b="0" i="0" u="none" strike="noStrike" cap="none" err="1">
                          <a:solidFill>
                            <a:srgbClr val="F15D22"/>
                          </a:solidFill>
                          <a:latin typeface="OblikW01-Bold" panose="02000503000000020004" pitchFamily="50" charset="0"/>
                          <a:ea typeface="Arial"/>
                          <a:cs typeface="Arial"/>
                          <a:sym typeface="Arial"/>
                        </a:rPr>
                        <a:t>Latanoprostene</a:t>
                      </a:r>
                      <a:r>
                        <a:rPr lang="en-US" sz="900" b="0" i="0" u="none" strike="noStrike" cap="none">
                          <a:solidFill>
                            <a:srgbClr val="F15D22"/>
                          </a:solidFill>
                          <a:latin typeface="OblikW01-Bold" panose="02000503000000020004" pitchFamily="50" charset="0"/>
                          <a:ea typeface="Arial"/>
                          <a:cs typeface="Arial"/>
                          <a:sym typeface="Arial"/>
                        </a:rPr>
                        <a:t> </a:t>
                      </a:r>
                      <a:r>
                        <a:rPr lang="en-US" sz="900" b="0" i="0" u="none" strike="noStrike" cap="none" err="1">
                          <a:solidFill>
                            <a:srgbClr val="F15D22"/>
                          </a:solidFill>
                          <a:latin typeface="OblikW01-Bold" panose="02000503000000020004" pitchFamily="50" charset="0"/>
                          <a:ea typeface="Arial"/>
                          <a:cs typeface="Arial"/>
                          <a:sym typeface="Arial"/>
                        </a:rPr>
                        <a:t>bunod</a:t>
                      </a:r>
                      <a:r>
                        <a:rPr lang="en-US" sz="900" b="0" i="0" u="none" strike="noStrike" cap="none">
                          <a:solidFill>
                            <a:srgbClr val="F15D22"/>
                          </a:solidFill>
                          <a:latin typeface="OblikW01-Bold" panose="02000503000000020004" pitchFamily="50" charset="0"/>
                          <a:ea typeface="Arial"/>
                          <a:cs typeface="Arial"/>
                          <a:sym typeface="Arial"/>
                        </a:rPr>
                        <a:t> ophthalmic sol. 0.024%</a:t>
                      </a:r>
                      <a:endParaRPr sz="900" b="0" i="0" u="none" strike="noStrike" cap="none">
                        <a:solidFill>
                          <a:srgbClr val="F15D22"/>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2"/>
                        </a:buClr>
                        <a:buSzPts val="1100"/>
                        <a:buFont typeface="Arial"/>
                        <a:buNone/>
                      </a:pPr>
                      <a:r>
                        <a:rPr lang="en-US" sz="1000" b="0" i="1" u="none" strike="noStrike" cap="none">
                          <a:solidFill>
                            <a:schemeClr val="accent2"/>
                          </a:solidFill>
                          <a:latin typeface="OblikW01-Bold" panose="02000503000000020004" pitchFamily="50" charset="0"/>
                          <a:ea typeface="Arial"/>
                          <a:cs typeface="Arial"/>
                          <a:sym typeface="Arial"/>
                        </a:rPr>
                        <a:t>Glaucoma &amp; Ocular Hypertension </a:t>
                      </a:r>
                      <a:endParaRPr sz="1000" b="0" i="1" u="none" strike="noStrike" cap="none">
                        <a:solidFill>
                          <a:schemeClr val="accent2"/>
                        </a:solidFill>
                        <a:latin typeface="OblikW01-Bold" panose="02000503000000020004" pitchFamily="50" charset="0"/>
                        <a:ea typeface="Arial"/>
                        <a:cs typeface="Arial"/>
                        <a:sym typeface="Arial"/>
                      </a:endParaRP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Clr>
                          <a:srgbClr val="3F3F3F"/>
                        </a:buClr>
                        <a:buSzPts val="1050"/>
                        <a:buFont typeface="Arial"/>
                        <a:buNone/>
                      </a:pPr>
                      <a:r>
                        <a:rPr lang="en-US" sz="1100" b="1" i="0" u="none" strike="noStrike" cap="none">
                          <a:solidFill>
                            <a:schemeClr val="bg1"/>
                          </a:solidFill>
                          <a:latin typeface="OblikW01-Light" panose="02000503000000020004" pitchFamily="50" charset="0"/>
                          <a:ea typeface="Arial"/>
                          <a:cs typeface="Arial"/>
                          <a:sym typeface="Arial"/>
                        </a:rPr>
                        <a:t>Recurrent U.S. and international royalty revenue </a:t>
                      </a:r>
                      <a:endParaRPr lang="en-US" sz="1600" b="1">
                        <a:solidFill>
                          <a:schemeClr val="bg1"/>
                        </a:solidFill>
                        <a:latin typeface="OblikW01-Light" panose="02000503000000020004" pitchFamily="50" charset="0"/>
                      </a:endParaRPr>
                    </a:p>
                  </a:txBody>
                  <a:tcPr marL="85112" marR="85112" marT="42568" marB="42568"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6350" cap="flat" cmpd="sng" algn="ctr">
                      <a:solidFill>
                        <a:schemeClr val="accent5">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1062933">
                <a:tc>
                  <a:txBody>
                    <a:bodyPr/>
                    <a:lstStyle/>
                    <a:p>
                      <a:pPr marL="0" marR="0" lvl="0" indent="0" algn="l" rtl="0">
                        <a:lnSpc>
                          <a:spcPct val="120000"/>
                        </a:lnSpc>
                        <a:spcBef>
                          <a:spcPts val="0"/>
                        </a:spcBef>
                        <a:spcAft>
                          <a:spcPts val="0"/>
                        </a:spcAft>
                        <a:buClr>
                          <a:schemeClr val="dk1"/>
                        </a:buClr>
                        <a:buSzPts val="600"/>
                        <a:buFont typeface="Calibri"/>
                        <a:buNone/>
                      </a:pPr>
                      <a:endParaRPr sz="600" b="0" i="0" u="none" strike="noStrike" cap="none">
                        <a:solidFill>
                          <a:schemeClr val="accent2"/>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2"/>
                        </a:buClr>
                        <a:buSzPts val="1100"/>
                        <a:buFont typeface="Arial"/>
                        <a:buNone/>
                      </a:pPr>
                      <a:r>
                        <a:rPr lang="en-US" sz="1000" b="0" i="0" u="none" strike="noStrike" cap="none">
                          <a:solidFill>
                            <a:schemeClr val="accent2"/>
                          </a:solidFill>
                          <a:latin typeface="OblikW01-Bold" panose="02000503000000020004" pitchFamily="50" charset="0"/>
                          <a:ea typeface="Arial"/>
                          <a:cs typeface="Arial"/>
                          <a:sym typeface="Arial"/>
                        </a:rPr>
                        <a:t>ZERVIATE</a:t>
                      </a:r>
                      <a:r>
                        <a:rPr lang="en-US" sz="1000" b="0" i="0" u="none" strike="noStrike" cap="none" baseline="30000">
                          <a:solidFill>
                            <a:schemeClr val="accent2"/>
                          </a:solidFill>
                          <a:latin typeface="OblikW01-Bold" panose="02000503000000020004" pitchFamily="50" charset="0"/>
                          <a:ea typeface="Arial"/>
                          <a:cs typeface="Arial"/>
                          <a:sym typeface="Arial"/>
                        </a:rPr>
                        <a:t>®</a:t>
                      </a:r>
                      <a:r>
                        <a:rPr lang="en-US" sz="1000" b="0" i="0" u="none" strike="noStrike" cap="none">
                          <a:solidFill>
                            <a:schemeClr val="accent2"/>
                          </a:solidFill>
                          <a:latin typeface="OblikW01-Bold" panose="02000503000000020004" pitchFamily="50" charset="0"/>
                          <a:ea typeface="Arial"/>
                          <a:cs typeface="Arial"/>
                          <a:sym typeface="Arial"/>
                        </a:rPr>
                        <a:t>  </a:t>
                      </a:r>
                      <a:r>
                        <a:rPr lang="en-US" sz="1000" b="0" i="0" u="none" strike="noStrike" cap="none">
                          <a:solidFill>
                            <a:srgbClr val="F15D22"/>
                          </a:solidFill>
                          <a:latin typeface="OblikW01-Bold" panose="02000503000000020004" pitchFamily="50" charset="0"/>
                          <a:ea typeface="Arial"/>
                          <a:cs typeface="Arial"/>
                          <a:sym typeface="Arial"/>
                        </a:rPr>
                        <a:t>| </a:t>
                      </a:r>
                      <a:r>
                        <a:rPr lang="en-US" sz="1000" b="0" i="0" u="none" strike="noStrike" cap="none">
                          <a:solidFill>
                            <a:schemeClr val="accent2"/>
                          </a:solidFill>
                          <a:latin typeface="OblikW01-Bold" panose="02000503000000020004" pitchFamily="50" charset="0"/>
                          <a:ea typeface="Arial"/>
                          <a:cs typeface="Arial"/>
                          <a:sym typeface="Arial"/>
                        </a:rPr>
                        <a:t>Cetirizine ophthalmic sol. 0.24%</a:t>
                      </a:r>
                      <a:endParaRPr sz="1000" b="0" i="0" u="none" strike="noStrike" cap="none">
                        <a:solidFill>
                          <a:schemeClr val="accent2"/>
                        </a:solidFill>
                        <a:latin typeface="OblikW01-Bold" panose="02000503000000020004" pitchFamily="50" charset="0"/>
                        <a:ea typeface="Arial"/>
                        <a:cs typeface="Arial"/>
                        <a:sym typeface="Arial"/>
                      </a:endParaRPr>
                    </a:p>
                    <a:p>
                      <a:pPr marL="0" marR="0" lvl="0" indent="0" algn="l" rtl="0">
                        <a:lnSpc>
                          <a:spcPct val="120000"/>
                        </a:lnSpc>
                        <a:spcBef>
                          <a:spcPts val="0"/>
                        </a:spcBef>
                        <a:spcAft>
                          <a:spcPts val="0"/>
                        </a:spcAft>
                        <a:buClr>
                          <a:schemeClr val="accent2"/>
                        </a:buClr>
                        <a:buSzPts val="1100"/>
                        <a:buFont typeface="Arial"/>
                        <a:buNone/>
                      </a:pPr>
                      <a:r>
                        <a:rPr lang="en-US" sz="1000" b="0" i="1" u="none" strike="noStrike" cap="none">
                          <a:solidFill>
                            <a:schemeClr val="accent2"/>
                          </a:solidFill>
                          <a:latin typeface="OblikW01-Bold" panose="02000503000000020004" pitchFamily="50" charset="0"/>
                          <a:ea typeface="Arial"/>
                          <a:cs typeface="Arial"/>
                          <a:sym typeface="Arial"/>
                        </a:rPr>
                        <a:t>Allergic conjunctivitis</a:t>
                      </a:r>
                      <a:endParaRPr sz="1000" b="0" i="1" u="none" strike="noStrike" cap="none" baseline="30000">
                        <a:solidFill>
                          <a:schemeClr val="accent2"/>
                        </a:solidFill>
                        <a:latin typeface="OblikW01-Bold" panose="02000503000000020004" pitchFamily="50" charset="0"/>
                        <a:ea typeface="Arial"/>
                        <a:cs typeface="Arial"/>
                        <a:sym typeface="Arial"/>
                      </a:endParaRP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2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Clr>
                          <a:srgbClr val="3F3F3F"/>
                        </a:buClr>
                        <a:buSzPts val="1050"/>
                        <a:buFont typeface="Arial"/>
                        <a:buNone/>
                      </a:pPr>
                      <a:r>
                        <a:rPr lang="en-US" sz="1100" b="1" i="0" u="none" strike="noStrike" cap="none">
                          <a:solidFill>
                            <a:schemeClr val="bg1"/>
                          </a:solidFill>
                          <a:latin typeface="OblikW01-Light" panose="02000503000000020004" pitchFamily="50" charset="0"/>
                          <a:ea typeface="Arial"/>
                          <a:cs typeface="Arial"/>
                          <a:sym typeface="Arial"/>
                        </a:rPr>
                        <a:t>NDA approval obtained and upcoming Chinese commercial launch</a:t>
                      </a:r>
                    </a:p>
                  </a:txBody>
                  <a:tcPr marL="85112" marR="85112" marT="42568" marB="42568"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6350" cap="flat" cmpd="sng" algn="ctr">
                      <a:solidFill>
                        <a:schemeClr val="accent5">
                          <a:lumMod val="75000"/>
                        </a:schemeClr>
                      </a:solidFill>
                      <a:prstDash val="solid"/>
                      <a:round/>
                      <a:headEnd type="none" w="med" len="med"/>
                      <a:tailEnd type="none" w="med" len="med"/>
                    </a:lnT>
                    <a:lnB w="9525" cap="flat" cmpd="sng" algn="ctr">
                      <a:solidFill>
                        <a:schemeClr val="accent5"/>
                      </a:solidFill>
                      <a:prstDash val="solid"/>
                      <a:round/>
                      <a:headEnd type="none" w="sm" len="sm"/>
                      <a:tailEnd type="none" w="sm" len="sm"/>
                    </a:lnB>
                    <a:solidFill>
                      <a:schemeClr val="bg2"/>
                    </a:solidFill>
                  </a:tcPr>
                </a:tc>
                <a:extLst>
                  <a:ext uri="{0D108BD9-81ED-4DB2-BD59-A6C34878D82A}">
                    <a16:rowId xmlns:a16="http://schemas.microsoft.com/office/drawing/2014/main" val="10005"/>
                  </a:ext>
                </a:extLst>
              </a:tr>
            </a:tbl>
          </a:graphicData>
        </a:graphic>
      </p:graphicFrame>
      <p:sp>
        <p:nvSpPr>
          <p:cNvPr id="211" name="Google Shape;211;p7">
            <a:extLst>
              <a:ext uri="{FF2B5EF4-FFF2-40B4-BE49-F238E27FC236}">
                <a16:creationId xmlns:a16="http://schemas.microsoft.com/office/drawing/2014/main" id="{0708FF74-C748-3088-D18D-A2EDE6E1F614}"/>
              </a:ext>
            </a:extLst>
          </p:cNvPr>
          <p:cNvSpPr txBox="1">
            <a:spLocks noGrp="1"/>
          </p:cNvSpPr>
          <p:nvPr>
            <p:ph type="title"/>
          </p:nvPr>
        </p:nvSpPr>
        <p:spPr>
          <a:xfrm>
            <a:off x="615820" y="0"/>
            <a:ext cx="11201400" cy="92909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kern="100"/>
              <a:t>An innovative portfolio led by  NCX 470, a derisked product candidate with global potential</a:t>
            </a:r>
            <a:endParaRPr kern="100" spc="-150"/>
          </a:p>
        </p:txBody>
      </p:sp>
      <p:sp>
        <p:nvSpPr>
          <p:cNvPr id="232" name="Google Shape;232;p7">
            <a:extLst>
              <a:ext uri="{FF2B5EF4-FFF2-40B4-BE49-F238E27FC236}">
                <a16:creationId xmlns:a16="http://schemas.microsoft.com/office/drawing/2014/main" id="{738440FB-F06C-1195-3BEB-4EF7A3A39193}"/>
              </a:ext>
            </a:extLst>
          </p:cNvPr>
          <p:cNvSpPr/>
          <p:nvPr/>
        </p:nvSpPr>
        <p:spPr>
          <a:xfrm>
            <a:off x="4008522" y="1686094"/>
            <a:ext cx="3860307"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33" name="Google Shape;233;p7">
            <a:extLst>
              <a:ext uri="{FF2B5EF4-FFF2-40B4-BE49-F238E27FC236}">
                <a16:creationId xmlns:a16="http://schemas.microsoft.com/office/drawing/2014/main" id="{6B5CEC39-4A95-7451-4CEA-031BD629D736}"/>
              </a:ext>
            </a:extLst>
          </p:cNvPr>
          <p:cNvSpPr/>
          <p:nvPr/>
        </p:nvSpPr>
        <p:spPr>
          <a:xfrm>
            <a:off x="3996813" y="3098228"/>
            <a:ext cx="883833"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36" name="Google Shape;236;p7">
            <a:extLst>
              <a:ext uri="{FF2B5EF4-FFF2-40B4-BE49-F238E27FC236}">
                <a16:creationId xmlns:a16="http://schemas.microsoft.com/office/drawing/2014/main" id="{989F149A-9B59-D440-3585-E21D88E02C94}"/>
              </a:ext>
            </a:extLst>
          </p:cNvPr>
          <p:cNvSpPr/>
          <p:nvPr/>
        </p:nvSpPr>
        <p:spPr>
          <a:xfrm>
            <a:off x="3988702" y="3854929"/>
            <a:ext cx="2481065"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39" name="Google Shape;239;p7">
            <a:extLst>
              <a:ext uri="{FF2B5EF4-FFF2-40B4-BE49-F238E27FC236}">
                <a16:creationId xmlns:a16="http://schemas.microsoft.com/office/drawing/2014/main" id="{3DA61F0E-9EA6-0EF6-7DA0-FB684BCE2E39}"/>
              </a:ext>
            </a:extLst>
          </p:cNvPr>
          <p:cNvSpPr/>
          <p:nvPr/>
        </p:nvSpPr>
        <p:spPr>
          <a:xfrm>
            <a:off x="3994183" y="5012406"/>
            <a:ext cx="5489611"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40" name="Google Shape;240;p7">
            <a:extLst>
              <a:ext uri="{FF2B5EF4-FFF2-40B4-BE49-F238E27FC236}">
                <a16:creationId xmlns:a16="http://schemas.microsoft.com/office/drawing/2014/main" id="{469E7C34-C930-AB12-E571-F8FAA6E00769}"/>
              </a:ext>
            </a:extLst>
          </p:cNvPr>
          <p:cNvSpPr/>
          <p:nvPr/>
        </p:nvSpPr>
        <p:spPr>
          <a:xfrm>
            <a:off x="3988702" y="5871926"/>
            <a:ext cx="5489611"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grpSp>
        <p:nvGrpSpPr>
          <p:cNvPr id="241" name="Google Shape;241;p7">
            <a:extLst>
              <a:ext uri="{FF2B5EF4-FFF2-40B4-BE49-F238E27FC236}">
                <a16:creationId xmlns:a16="http://schemas.microsoft.com/office/drawing/2014/main" id="{A95E2121-0EF2-B1B2-3FF1-66A99EBADE21}"/>
              </a:ext>
            </a:extLst>
          </p:cNvPr>
          <p:cNvGrpSpPr/>
          <p:nvPr/>
        </p:nvGrpSpPr>
        <p:grpSpPr>
          <a:xfrm>
            <a:off x="5137753" y="1680434"/>
            <a:ext cx="3627342" cy="2711497"/>
            <a:chOff x="4931561" y="3932665"/>
            <a:chExt cx="3951862" cy="1721052"/>
          </a:xfrm>
        </p:grpSpPr>
        <p:cxnSp>
          <p:nvCxnSpPr>
            <p:cNvPr id="242" name="Google Shape;242;p7">
              <a:extLst>
                <a:ext uri="{FF2B5EF4-FFF2-40B4-BE49-F238E27FC236}">
                  <a16:creationId xmlns:a16="http://schemas.microsoft.com/office/drawing/2014/main" id="{E7963F2F-DEA0-B293-2F1F-68C329FE7A9F}"/>
                </a:ext>
              </a:extLst>
            </p:cNvPr>
            <p:cNvCxnSpPr/>
            <p:nvPr/>
          </p:nvCxnSpPr>
          <p:spPr>
            <a:xfrm>
              <a:off x="4931561"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3" name="Google Shape;243;p7">
              <a:extLst>
                <a:ext uri="{FF2B5EF4-FFF2-40B4-BE49-F238E27FC236}">
                  <a16:creationId xmlns:a16="http://schemas.microsoft.com/office/drawing/2014/main" id="{C5B2FAE2-0937-BAD0-4357-704E2F35F3E8}"/>
                </a:ext>
              </a:extLst>
            </p:cNvPr>
            <p:cNvCxnSpPr/>
            <p:nvPr/>
          </p:nvCxnSpPr>
          <p:spPr>
            <a:xfrm>
              <a:off x="5904093"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4" name="Google Shape;244;p7">
              <a:extLst>
                <a:ext uri="{FF2B5EF4-FFF2-40B4-BE49-F238E27FC236}">
                  <a16:creationId xmlns:a16="http://schemas.microsoft.com/office/drawing/2014/main" id="{CDC735A1-3AE9-B078-E5E6-F7B9FE0E38C8}"/>
                </a:ext>
              </a:extLst>
            </p:cNvPr>
            <p:cNvCxnSpPr/>
            <p:nvPr/>
          </p:nvCxnSpPr>
          <p:spPr>
            <a:xfrm>
              <a:off x="6935870" y="3949330"/>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5" name="Google Shape;245;p7">
              <a:extLst>
                <a:ext uri="{FF2B5EF4-FFF2-40B4-BE49-F238E27FC236}">
                  <a16:creationId xmlns:a16="http://schemas.microsoft.com/office/drawing/2014/main" id="{75F6640E-61B0-589D-7B13-A8F6DA2FF1B2}"/>
                </a:ext>
              </a:extLst>
            </p:cNvPr>
            <p:cNvCxnSpPr/>
            <p:nvPr/>
          </p:nvCxnSpPr>
          <p:spPr>
            <a:xfrm>
              <a:off x="7906980"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6" name="Google Shape;246;p7">
              <a:extLst>
                <a:ext uri="{FF2B5EF4-FFF2-40B4-BE49-F238E27FC236}">
                  <a16:creationId xmlns:a16="http://schemas.microsoft.com/office/drawing/2014/main" id="{06F6FB06-98B6-2F83-293B-F90D291BD1D3}"/>
                </a:ext>
              </a:extLst>
            </p:cNvPr>
            <p:cNvCxnSpPr/>
            <p:nvPr/>
          </p:nvCxnSpPr>
          <p:spPr>
            <a:xfrm>
              <a:off x="8883423" y="3949330"/>
              <a:ext cx="0" cy="1704387"/>
            </a:xfrm>
            <a:prstGeom prst="straightConnector1">
              <a:avLst/>
            </a:prstGeom>
            <a:noFill/>
            <a:ln w="12700" cap="flat" cmpd="sng">
              <a:solidFill>
                <a:srgbClr val="FFFFFF"/>
              </a:solidFill>
              <a:prstDash val="solid"/>
              <a:miter lim="800000"/>
              <a:headEnd type="none" w="sm" len="sm"/>
              <a:tailEnd type="none" w="sm" len="sm"/>
            </a:ln>
          </p:spPr>
        </p:cxnSp>
      </p:grpSp>
      <p:sp>
        <p:nvSpPr>
          <p:cNvPr id="13" name="Google Shape;226;p7">
            <a:extLst>
              <a:ext uri="{FF2B5EF4-FFF2-40B4-BE49-F238E27FC236}">
                <a16:creationId xmlns:a16="http://schemas.microsoft.com/office/drawing/2014/main" id="{581499B5-514F-12EC-B313-BCCFA7CBDCA4}"/>
              </a:ext>
            </a:extLst>
          </p:cNvPr>
          <p:cNvSpPr txBox="1"/>
          <p:nvPr/>
        </p:nvSpPr>
        <p:spPr>
          <a:xfrm>
            <a:off x="553819" y="2065465"/>
            <a:ext cx="3253140"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en-US" sz="1000" b="1">
                <a:solidFill>
                  <a:schemeClr val="accent4"/>
                </a:solidFill>
                <a:latin typeface="OblikW01-Light" panose="02000503000000020004" pitchFamily="50" charset="0"/>
                <a:sym typeface="Arial"/>
              </a:rPr>
              <a:t>Licensed out to                                  in China</a:t>
            </a:r>
            <a:endParaRPr sz="1000" b="1">
              <a:solidFill>
                <a:schemeClr val="accent4"/>
              </a:solidFill>
              <a:latin typeface="OblikW01-Light" panose="02000503000000020004" pitchFamily="50" charset="0"/>
              <a:sym typeface="Arial"/>
            </a:endParaRPr>
          </a:p>
        </p:txBody>
      </p:sp>
      <p:sp>
        <p:nvSpPr>
          <p:cNvPr id="16" name="Google Shape;226;p7">
            <a:extLst>
              <a:ext uri="{FF2B5EF4-FFF2-40B4-BE49-F238E27FC236}">
                <a16:creationId xmlns:a16="http://schemas.microsoft.com/office/drawing/2014/main" id="{4A74BA45-D685-383A-C3E8-1C7BB1A390CD}"/>
              </a:ext>
            </a:extLst>
          </p:cNvPr>
          <p:cNvSpPr txBox="1"/>
          <p:nvPr/>
        </p:nvSpPr>
        <p:spPr>
          <a:xfrm>
            <a:off x="553819" y="2434019"/>
            <a:ext cx="3253140"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en-US" sz="1000" b="1">
                <a:solidFill>
                  <a:schemeClr val="accent4"/>
                </a:solidFill>
                <a:latin typeface="OblikW01-Light" panose="02000503000000020004" pitchFamily="50" charset="0"/>
                <a:sym typeface="Arial"/>
              </a:rPr>
              <a:t>Licensed out to                      in Japan</a:t>
            </a:r>
            <a:endParaRPr sz="1000" b="1">
              <a:solidFill>
                <a:schemeClr val="accent4"/>
              </a:solidFill>
              <a:latin typeface="OblikW01-Light" panose="02000503000000020004" pitchFamily="50" charset="0"/>
              <a:sym typeface="Arial"/>
            </a:endParaRPr>
          </a:p>
        </p:txBody>
      </p:sp>
      <p:pic>
        <p:nvPicPr>
          <p:cNvPr id="228" name="Google Shape;228;p7" descr="Welcome at Kowa Europe GmbH">
            <a:extLst>
              <a:ext uri="{FF2B5EF4-FFF2-40B4-BE49-F238E27FC236}">
                <a16:creationId xmlns:a16="http://schemas.microsoft.com/office/drawing/2014/main" id="{6493F31B-3924-0862-F605-14AB78209671}"/>
              </a:ext>
            </a:extLst>
          </p:cNvPr>
          <p:cNvPicPr preferRelativeResize="0"/>
          <p:nvPr/>
        </p:nvPicPr>
        <p:blipFill rotWithShape="1">
          <a:blip r:embed="rId3">
            <a:alphaModFix/>
          </a:blip>
          <a:srcRect/>
          <a:stretch/>
        </p:blipFill>
        <p:spPr>
          <a:xfrm>
            <a:off x="1647886" y="2412514"/>
            <a:ext cx="664855" cy="296810"/>
          </a:xfrm>
          <a:prstGeom prst="rect">
            <a:avLst/>
          </a:prstGeom>
          <a:noFill/>
          <a:ln>
            <a:noFill/>
          </a:ln>
        </p:spPr>
      </p:pic>
      <p:pic>
        <p:nvPicPr>
          <p:cNvPr id="15" name="Image 14" descr="Une image contenant Police, Graphique, texte, graphisme&#10;&#10;Description générée automatiquement">
            <a:extLst>
              <a:ext uri="{FF2B5EF4-FFF2-40B4-BE49-F238E27FC236}">
                <a16:creationId xmlns:a16="http://schemas.microsoft.com/office/drawing/2014/main" id="{933AA876-78E1-3B7E-DBAC-34B4A7AE2F6D}"/>
              </a:ext>
            </a:extLst>
          </p:cNvPr>
          <p:cNvPicPr>
            <a:picLocks noChangeAspect="1"/>
          </p:cNvPicPr>
          <p:nvPr/>
        </p:nvPicPr>
        <p:blipFill>
          <a:blip r:embed="rId4"/>
          <a:stretch>
            <a:fillRect/>
          </a:stretch>
        </p:blipFill>
        <p:spPr>
          <a:xfrm>
            <a:off x="1625378" y="2082469"/>
            <a:ext cx="1120154" cy="296810"/>
          </a:xfrm>
          <a:prstGeom prst="rect">
            <a:avLst/>
          </a:prstGeom>
        </p:spPr>
      </p:pic>
      <p:sp>
        <p:nvSpPr>
          <p:cNvPr id="17" name="Google Shape;226;p7">
            <a:extLst>
              <a:ext uri="{FF2B5EF4-FFF2-40B4-BE49-F238E27FC236}">
                <a16:creationId xmlns:a16="http://schemas.microsoft.com/office/drawing/2014/main" id="{E989F275-E061-96A2-1C8D-2D57F278FFC5}"/>
              </a:ext>
            </a:extLst>
          </p:cNvPr>
          <p:cNvSpPr txBox="1"/>
          <p:nvPr/>
        </p:nvSpPr>
        <p:spPr>
          <a:xfrm>
            <a:off x="553819" y="5316500"/>
            <a:ext cx="3253140"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en-US" sz="1000" b="1">
                <a:solidFill>
                  <a:schemeClr val="accent4"/>
                </a:solidFill>
                <a:latin typeface="OblikW01-Light" panose="02000503000000020004" pitchFamily="50" charset="0"/>
                <a:sym typeface="Arial"/>
              </a:rPr>
              <a:t>Licensed out to                      worldwide</a:t>
            </a:r>
            <a:endParaRPr sz="1000" b="1">
              <a:solidFill>
                <a:schemeClr val="accent4"/>
              </a:solidFill>
              <a:latin typeface="OblikW01-Light" panose="02000503000000020004" pitchFamily="50" charset="0"/>
              <a:sym typeface="Arial"/>
            </a:endParaRPr>
          </a:p>
        </p:txBody>
      </p:sp>
      <p:pic>
        <p:nvPicPr>
          <p:cNvPr id="220" name="Google Shape;220;p7">
            <a:extLst>
              <a:ext uri="{FF2B5EF4-FFF2-40B4-BE49-F238E27FC236}">
                <a16:creationId xmlns:a16="http://schemas.microsoft.com/office/drawing/2014/main" id="{88331776-4996-7D59-0BEF-FB166EEEB768}"/>
              </a:ext>
            </a:extLst>
          </p:cNvPr>
          <p:cNvPicPr preferRelativeResize="0"/>
          <p:nvPr/>
        </p:nvPicPr>
        <p:blipFill rotWithShape="1">
          <a:blip r:embed="rId5">
            <a:alphaModFix/>
          </a:blip>
          <a:srcRect t="25636" b="25487"/>
          <a:stretch/>
        </p:blipFill>
        <p:spPr>
          <a:xfrm>
            <a:off x="1446611" y="5267866"/>
            <a:ext cx="1006384" cy="432541"/>
          </a:xfrm>
          <a:prstGeom prst="rect">
            <a:avLst/>
          </a:prstGeom>
          <a:noFill/>
          <a:ln>
            <a:noFill/>
          </a:ln>
        </p:spPr>
      </p:pic>
      <p:sp>
        <p:nvSpPr>
          <p:cNvPr id="18" name="Google Shape;226;p7">
            <a:extLst>
              <a:ext uri="{FF2B5EF4-FFF2-40B4-BE49-F238E27FC236}">
                <a16:creationId xmlns:a16="http://schemas.microsoft.com/office/drawing/2014/main" id="{4C60EEEF-094D-EC77-42B2-B3974F42180E}"/>
              </a:ext>
            </a:extLst>
          </p:cNvPr>
          <p:cNvSpPr txBox="1"/>
          <p:nvPr/>
        </p:nvSpPr>
        <p:spPr>
          <a:xfrm>
            <a:off x="553819" y="4092606"/>
            <a:ext cx="3253140"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en-US" sz="1000" b="1">
                <a:solidFill>
                  <a:schemeClr val="accent4"/>
                </a:solidFill>
                <a:latin typeface="OblikW01-Light" panose="02000503000000020004" pitchFamily="50" charset="0"/>
                <a:sym typeface="Arial"/>
              </a:rPr>
              <a:t>Licensed out to.                                in China</a:t>
            </a:r>
            <a:endParaRPr sz="1000" b="1">
              <a:solidFill>
                <a:schemeClr val="accent4"/>
              </a:solidFill>
              <a:latin typeface="OblikW01-Light" panose="02000503000000020004" pitchFamily="50" charset="0"/>
              <a:sym typeface="Arial"/>
            </a:endParaRPr>
          </a:p>
        </p:txBody>
      </p:sp>
      <p:pic>
        <p:nvPicPr>
          <p:cNvPr id="19" name="Image 18" descr="Une image contenant Police, Graphique, texte, graphisme&#10;&#10;Description générée automatiquement">
            <a:extLst>
              <a:ext uri="{FF2B5EF4-FFF2-40B4-BE49-F238E27FC236}">
                <a16:creationId xmlns:a16="http://schemas.microsoft.com/office/drawing/2014/main" id="{664D9441-21D9-194C-D791-340453863015}"/>
              </a:ext>
            </a:extLst>
          </p:cNvPr>
          <p:cNvPicPr>
            <a:picLocks noChangeAspect="1"/>
          </p:cNvPicPr>
          <p:nvPr/>
        </p:nvPicPr>
        <p:blipFill>
          <a:blip r:embed="rId4"/>
          <a:stretch>
            <a:fillRect/>
          </a:stretch>
        </p:blipFill>
        <p:spPr>
          <a:xfrm>
            <a:off x="1569567" y="4058754"/>
            <a:ext cx="1120154" cy="296810"/>
          </a:xfrm>
          <a:prstGeom prst="rect">
            <a:avLst/>
          </a:prstGeom>
        </p:spPr>
      </p:pic>
      <p:sp>
        <p:nvSpPr>
          <p:cNvPr id="20" name="Google Shape;226;p7">
            <a:extLst>
              <a:ext uri="{FF2B5EF4-FFF2-40B4-BE49-F238E27FC236}">
                <a16:creationId xmlns:a16="http://schemas.microsoft.com/office/drawing/2014/main" id="{2B95C59C-B628-934F-5684-4B94D1810DA2}"/>
              </a:ext>
            </a:extLst>
          </p:cNvPr>
          <p:cNvSpPr txBox="1"/>
          <p:nvPr/>
        </p:nvSpPr>
        <p:spPr>
          <a:xfrm>
            <a:off x="553819" y="6410280"/>
            <a:ext cx="3543617"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en-US" sz="1000" b="1">
                <a:solidFill>
                  <a:schemeClr val="accent4"/>
                </a:solidFill>
                <a:latin typeface="OblikW01-Light" panose="02000503000000020004" pitchFamily="50" charset="0"/>
                <a:sym typeface="Arial"/>
              </a:rPr>
              <a:t>Licensed out to                            in China and SE Asia</a:t>
            </a:r>
            <a:endParaRPr sz="1000" b="1">
              <a:solidFill>
                <a:schemeClr val="accent4"/>
              </a:solidFill>
              <a:latin typeface="OblikW01-Light" panose="02000503000000020004" pitchFamily="50" charset="0"/>
              <a:sym typeface="Arial"/>
            </a:endParaRPr>
          </a:p>
        </p:txBody>
      </p:sp>
      <p:pic>
        <p:nvPicPr>
          <p:cNvPr id="21" name="Image 20" descr="Une image contenant Police, Graphique, texte, graphisme&#10;&#10;Description générée automatiquement">
            <a:extLst>
              <a:ext uri="{FF2B5EF4-FFF2-40B4-BE49-F238E27FC236}">
                <a16:creationId xmlns:a16="http://schemas.microsoft.com/office/drawing/2014/main" id="{F4A0D045-2995-E25E-F0CC-59984C4E827F}"/>
              </a:ext>
            </a:extLst>
          </p:cNvPr>
          <p:cNvPicPr>
            <a:picLocks noChangeAspect="1"/>
          </p:cNvPicPr>
          <p:nvPr/>
        </p:nvPicPr>
        <p:blipFill>
          <a:blip r:embed="rId4"/>
          <a:stretch>
            <a:fillRect/>
          </a:stretch>
        </p:blipFill>
        <p:spPr>
          <a:xfrm>
            <a:off x="1636027" y="6443699"/>
            <a:ext cx="987233" cy="261590"/>
          </a:xfrm>
          <a:prstGeom prst="rect">
            <a:avLst/>
          </a:prstGeom>
        </p:spPr>
      </p:pic>
      <p:sp>
        <p:nvSpPr>
          <p:cNvPr id="22" name="Google Shape;226;p7">
            <a:extLst>
              <a:ext uri="{FF2B5EF4-FFF2-40B4-BE49-F238E27FC236}">
                <a16:creationId xmlns:a16="http://schemas.microsoft.com/office/drawing/2014/main" id="{92EDF811-1878-E7C8-5185-6268231575CB}"/>
              </a:ext>
            </a:extLst>
          </p:cNvPr>
          <p:cNvSpPr txBox="1"/>
          <p:nvPr/>
        </p:nvSpPr>
        <p:spPr>
          <a:xfrm>
            <a:off x="553819" y="6115271"/>
            <a:ext cx="3253140"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en-US" sz="1000" b="1">
                <a:solidFill>
                  <a:schemeClr val="accent4"/>
                </a:solidFill>
                <a:latin typeface="OblikW01-Light" panose="02000503000000020004" pitchFamily="50" charset="0"/>
                <a:sym typeface="Arial"/>
              </a:rPr>
              <a:t>Licensed out to                          in the U.S.</a:t>
            </a:r>
            <a:endParaRPr sz="1000" b="1">
              <a:solidFill>
                <a:schemeClr val="accent4"/>
              </a:solidFill>
              <a:latin typeface="OblikW01-Light" panose="02000503000000020004" pitchFamily="50" charset="0"/>
              <a:sym typeface="Arial"/>
            </a:endParaRPr>
          </a:p>
        </p:txBody>
      </p:sp>
      <p:pic>
        <p:nvPicPr>
          <p:cNvPr id="25" name="Image 24" descr="Une image contenant texte, Graphique, Police, graphisme&#10;&#10;Description générée automatiquement">
            <a:extLst>
              <a:ext uri="{FF2B5EF4-FFF2-40B4-BE49-F238E27FC236}">
                <a16:creationId xmlns:a16="http://schemas.microsoft.com/office/drawing/2014/main" id="{3F082F88-CDC7-83DF-8622-E69176584132}"/>
              </a:ext>
            </a:extLst>
          </p:cNvPr>
          <p:cNvPicPr>
            <a:picLocks noChangeAspect="1"/>
          </p:cNvPicPr>
          <p:nvPr/>
        </p:nvPicPr>
        <p:blipFill>
          <a:blip r:embed="rId6"/>
          <a:stretch>
            <a:fillRect/>
          </a:stretch>
        </p:blipFill>
        <p:spPr>
          <a:xfrm>
            <a:off x="1668258" y="6015974"/>
            <a:ext cx="863595" cy="390057"/>
          </a:xfrm>
          <a:prstGeom prst="rect">
            <a:avLst/>
          </a:prstGeom>
        </p:spPr>
      </p:pic>
      <p:grpSp>
        <p:nvGrpSpPr>
          <p:cNvPr id="27" name="Google Shape;241;p7">
            <a:extLst>
              <a:ext uri="{FF2B5EF4-FFF2-40B4-BE49-F238E27FC236}">
                <a16:creationId xmlns:a16="http://schemas.microsoft.com/office/drawing/2014/main" id="{2D4EBD91-AFDB-2BAD-3C27-ECB87FAF213D}"/>
              </a:ext>
            </a:extLst>
          </p:cNvPr>
          <p:cNvGrpSpPr/>
          <p:nvPr/>
        </p:nvGrpSpPr>
        <p:grpSpPr>
          <a:xfrm>
            <a:off x="5137753" y="4919760"/>
            <a:ext cx="3627342" cy="1885636"/>
            <a:chOff x="4931561" y="3932665"/>
            <a:chExt cx="3951862" cy="1721052"/>
          </a:xfrm>
        </p:grpSpPr>
        <p:cxnSp>
          <p:nvCxnSpPr>
            <p:cNvPr id="28" name="Google Shape;242;p7">
              <a:extLst>
                <a:ext uri="{FF2B5EF4-FFF2-40B4-BE49-F238E27FC236}">
                  <a16:creationId xmlns:a16="http://schemas.microsoft.com/office/drawing/2014/main" id="{C34E2878-D361-DAB2-4A6A-87F35068E563}"/>
                </a:ext>
              </a:extLst>
            </p:cNvPr>
            <p:cNvCxnSpPr/>
            <p:nvPr/>
          </p:nvCxnSpPr>
          <p:spPr>
            <a:xfrm>
              <a:off x="4931561"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9" name="Google Shape;243;p7">
              <a:extLst>
                <a:ext uri="{FF2B5EF4-FFF2-40B4-BE49-F238E27FC236}">
                  <a16:creationId xmlns:a16="http://schemas.microsoft.com/office/drawing/2014/main" id="{AF347765-0AFF-2A13-89A9-3D2028378E94}"/>
                </a:ext>
              </a:extLst>
            </p:cNvPr>
            <p:cNvCxnSpPr/>
            <p:nvPr/>
          </p:nvCxnSpPr>
          <p:spPr>
            <a:xfrm>
              <a:off x="5904093"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30" name="Google Shape;244;p7">
              <a:extLst>
                <a:ext uri="{FF2B5EF4-FFF2-40B4-BE49-F238E27FC236}">
                  <a16:creationId xmlns:a16="http://schemas.microsoft.com/office/drawing/2014/main" id="{0240A3CA-775D-4B81-42E8-B434C5BB5AFD}"/>
                </a:ext>
              </a:extLst>
            </p:cNvPr>
            <p:cNvCxnSpPr/>
            <p:nvPr/>
          </p:nvCxnSpPr>
          <p:spPr>
            <a:xfrm>
              <a:off x="6935870" y="3949330"/>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31" name="Google Shape;245;p7">
              <a:extLst>
                <a:ext uri="{FF2B5EF4-FFF2-40B4-BE49-F238E27FC236}">
                  <a16:creationId xmlns:a16="http://schemas.microsoft.com/office/drawing/2014/main" id="{778EBD56-1E2F-0101-DEED-E0BB312A985B}"/>
                </a:ext>
              </a:extLst>
            </p:cNvPr>
            <p:cNvCxnSpPr/>
            <p:nvPr/>
          </p:nvCxnSpPr>
          <p:spPr>
            <a:xfrm>
              <a:off x="7906980"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32" name="Google Shape;246;p7">
              <a:extLst>
                <a:ext uri="{FF2B5EF4-FFF2-40B4-BE49-F238E27FC236}">
                  <a16:creationId xmlns:a16="http://schemas.microsoft.com/office/drawing/2014/main" id="{3D1FF775-8819-8191-EECC-0D333CCD9766}"/>
                </a:ext>
              </a:extLst>
            </p:cNvPr>
            <p:cNvCxnSpPr/>
            <p:nvPr/>
          </p:nvCxnSpPr>
          <p:spPr>
            <a:xfrm>
              <a:off x="8883423" y="3949330"/>
              <a:ext cx="0" cy="1704387"/>
            </a:xfrm>
            <a:prstGeom prst="straightConnector1">
              <a:avLst/>
            </a:prstGeom>
            <a:noFill/>
            <a:ln w="12700" cap="flat" cmpd="sng">
              <a:solidFill>
                <a:srgbClr val="FFFFFF"/>
              </a:solidFill>
              <a:prstDash val="solid"/>
              <a:miter lim="800000"/>
              <a:headEnd type="none" w="sm" len="sm"/>
              <a:tailEnd type="none" w="sm" len="sm"/>
            </a:ln>
          </p:spPr>
        </p:cxnSp>
      </p:grpSp>
      <p:sp>
        <p:nvSpPr>
          <p:cNvPr id="218" name="Google Shape;218;p7">
            <a:extLst>
              <a:ext uri="{FF2B5EF4-FFF2-40B4-BE49-F238E27FC236}">
                <a16:creationId xmlns:a16="http://schemas.microsoft.com/office/drawing/2014/main" id="{B97E0C9F-4F44-897F-4A83-15E5A6FCA0FE}"/>
              </a:ext>
            </a:extLst>
          </p:cNvPr>
          <p:cNvSpPr txBox="1"/>
          <p:nvPr/>
        </p:nvSpPr>
        <p:spPr>
          <a:xfrm>
            <a:off x="3952575" y="2075573"/>
            <a:ext cx="5034384"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4"/>
              </a:buClr>
              <a:buSzPts val="900"/>
              <a:buFont typeface="Arial"/>
              <a:buNone/>
            </a:pPr>
            <a:r>
              <a:rPr lang="en-US" sz="1200">
                <a:solidFill>
                  <a:srgbClr val="00539B"/>
                </a:solidFill>
                <a:latin typeface="OblikW01-Bold" panose="02000503000000020004" pitchFamily="50" charset="0"/>
                <a:sym typeface="Arial"/>
              </a:rPr>
              <a:t>Mont Blanc trial completed /  Denali Phase 3 trial </a:t>
            </a:r>
            <a:br>
              <a:rPr lang="en-US" sz="1200">
                <a:solidFill>
                  <a:srgbClr val="00539B"/>
                </a:solidFill>
                <a:latin typeface="OblikW01-Bold" panose="02000503000000020004" pitchFamily="50" charset="0"/>
                <a:sym typeface="Arial"/>
              </a:rPr>
            </a:br>
            <a:r>
              <a:rPr lang="en-US" sz="1200">
                <a:solidFill>
                  <a:srgbClr val="00539B"/>
                </a:solidFill>
                <a:latin typeface="OblikW01-Bold" panose="02000503000000020004" pitchFamily="50" charset="0"/>
                <a:sym typeface="Arial"/>
              </a:rPr>
              <a:t>and Whistler Phase 3b ongoing</a:t>
            </a:r>
            <a:endParaRPr sz="2400">
              <a:solidFill>
                <a:srgbClr val="00539B"/>
              </a:solidFill>
              <a:latin typeface="OblikW01-Bold" panose="02000503000000020004" pitchFamily="50" charset="0"/>
            </a:endParaRPr>
          </a:p>
        </p:txBody>
      </p:sp>
    </p:spTree>
    <p:extLst>
      <p:ext uri="{BB962C8B-B14F-4D97-AF65-F5344CB8AC3E}">
        <p14:creationId xmlns:p14="http://schemas.microsoft.com/office/powerpoint/2010/main" val="133770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17"/>
          <p:cNvSpPr/>
          <p:nvPr/>
        </p:nvSpPr>
        <p:spPr>
          <a:xfrm>
            <a:off x="790579" y="1609601"/>
            <a:ext cx="10991869" cy="4379761"/>
          </a:xfrm>
          <a:prstGeom prst="roundRect">
            <a:avLst>
              <a:gd name="adj" fmla="val 0"/>
            </a:avLst>
          </a:prstGeom>
          <a:solidFill>
            <a:schemeClr val="dk2"/>
          </a:solidFill>
          <a:ln>
            <a:noFill/>
          </a:ln>
          <a:effectLst>
            <a:outerShdw blurRad="177800" sx="102000" sy="102000" algn="ctr" rotWithShape="0">
              <a:prstClr val="black">
                <a:alpha val="17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Roboto"/>
              <a:ea typeface="Roboto"/>
              <a:cs typeface="Roboto"/>
              <a:sym typeface="Roboto"/>
            </a:endParaRPr>
          </a:p>
        </p:txBody>
      </p:sp>
      <p:sp>
        <p:nvSpPr>
          <p:cNvPr id="489" name="Google Shape;489;p17"/>
          <p:cNvSpPr txBox="1">
            <a:spLocks noGrp="1"/>
          </p:cNvSpPr>
          <p:nvPr>
            <p:ph type="title"/>
          </p:nvPr>
        </p:nvSpPr>
        <p:spPr>
          <a:xfrm>
            <a:off x="622676" y="38862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sz="2400"/>
              <a:t>Glaucoma: a worldwide ophthalmic condition with unmet medical needs</a:t>
            </a:r>
            <a:endParaRPr sz="2400"/>
          </a:p>
        </p:txBody>
      </p:sp>
      <p:sp>
        <p:nvSpPr>
          <p:cNvPr id="490" name="Google Shape;490;p17"/>
          <p:cNvSpPr txBox="1">
            <a:spLocks noGrp="1"/>
          </p:cNvSpPr>
          <p:nvPr>
            <p:ph type="body" idx="2"/>
          </p:nvPr>
        </p:nvSpPr>
        <p:spPr>
          <a:xfrm>
            <a:off x="762000" y="6280594"/>
            <a:ext cx="10291970" cy="310417"/>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600"/>
              </a:spcAft>
              <a:buClr>
                <a:srgbClr val="7F7F7F"/>
              </a:buClr>
              <a:buSzPts val="800"/>
              <a:buAutoNum type="arabicPeriod"/>
            </a:pPr>
            <a:r>
              <a:rPr lang="en-US" err="1"/>
              <a:t>Heijl</a:t>
            </a:r>
            <a:r>
              <a:rPr lang="en-US"/>
              <a:t> et al. Reduction of intraocular pressure and glaucoma progression: results from the Early Manifest Glaucoma Trial. Arch </a:t>
            </a:r>
            <a:r>
              <a:rPr lang="en-US" err="1"/>
              <a:t>Ophthalmol</a:t>
            </a:r>
            <a:r>
              <a:rPr lang="en-US"/>
              <a:t>. 2002; 120: 1268-1279</a:t>
            </a:r>
          </a:p>
          <a:p>
            <a:pPr marL="0" lvl="0" indent="0" algn="l" rtl="0">
              <a:lnSpc>
                <a:spcPct val="100000"/>
              </a:lnSpc>
              <a:spcBef>
                <a:spcPts val="0"/>
              </a:spcBef>
              <a:spcAft>
                <a:spcPts val="600"/>
              </a:spcAft>
              <a:buClr>
                <a:srgbClr val="7F7F7F"/>
              </a:buClr>
              <a:buSzPts val="800"/>
            </a:pPr>
            <a:r>
              <a:rPr lang="en-US">
                <a:solidFill>
                  <a:schemeClr val="accent3">
                    <a:lumMod val="75000"/>
                    <a:lumOff val="25000"/>
                  </a:schemeClr>
                </a:solidFill>
              </a:rPr>
              <a:t>*Intraocular Pressure</a:t>
            </a:r>
            <a:endParaRPr>
              <a:solidFill>
                <a:schemeClr val="accent3">
                  <a:lumMod val="75000"/>
                  <a:lumOff val="25000"/>
                </a:schemeClr>
              </a:solidFill>
            </a:endParaRPr>
          </a:p>
        </p:txBody>
      </p:sp>
      <p:sp>
        <p:nvSpPr>
          <p:cNvPr id="491" name="Google Shape;491;p17"/>
          <p:cNvSpPr txBox="1">
            <a:spLocks noGrp="1"/>
          </p:cNvSpPr>
          <p:nvPr>
            <p:ph type="body" idx="3"/>
          </p:nvPr>
        </p:nvSpPr>
        <p:spPr>
          <a:xfrm>
            <a:off x="835200" y="806832"/>
            <a:ext cx="11201400" cy="552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en-US" b="1"/>
              <a:t>Elevated IOP* contributes to irreversible optic nerve damage, leading to progressive vision loss</a:t>
            </a:r>
            <a:endParaRPr b="1"/>
          </a:p>
        </p:txBody>
      </p:sp>
      <p:sp>
        <p:nvSpPr>
          <p:cNvPr id="492" name="Google Shape;492;p17"/>
          <p:cNvSpPr/>
          <p:nvPr/>
        </p:nvSpPr>
        <p:spPr>
          <a:xfrm>
            <a:off x="-1103615" y="3492942"/>
            <a:ext cx="11242652" cy="434975"/>
          </a:xfrm>
          <a:prstGeom prst="rect">
            <a:avLst/>
          </a:prstGeom>
          <a:noFill/>
          <a:ln>
            <a:noFill/>
          </a:ln>
        </p:spPr>
        <p:txBody>
          <a:bodyPr spcFirstLastPara="1" wrap="square" lIns="0" tIns="0" rIns="0" bIns="0" anchor="ctr" anchorCtr="0">
            <a:noAutofit/>
          </a:bodyPr>
          <a:lstStyle/>
          <a:p>
            <a:pPr marL="228600" marR="0" lvl="0" indent="-177800" algn="l" rtl="0">
              <a:lnSpc>
                <a:spcPct val="100000"/>
              </a:lnSpc>
              <a:spcBef>
                <a:spcPts val="0"/>
              </a:spcBef>
              <a:spcAft>
                <a:spcPts val="0"/>
              </a:spcAft>
              <a:buClr>
                <a:schemeClr val="accent2"/>
              </a:buClr>
              <a:buSzPts val="800"/>
              <a:buFont typeface="Arial"/>
              <a:buNone/>
            </a:pPr>
            <a:endParaRPr sz="800">
              <a:solidFill>
                <a:srgbClr val="595959"/>
              </a:solidFill>
              <a:latin typeface="Helvetica Neue"/>
              <a:ea typeface="Helvetica Neue"/>
              <a:cs typeface="Helvetica Neue"/>
              <a:sym typeface="Helvetica Neue"/>
            </a:endParaRPr>
          </a:p>
        </p:txBody>
      </p:sp>
      <p:sp>
        <p:nvSpPr>
          <p:cNvPr id="493" name="Google Shape;493;p17"/>
          <p:cNvSpPr/>
          <p:nvPr/>
        </p:nvSpPr>
        <p:spPr>
          <a:xfrm rot="10800000">
            <a:off x="790575" y="5074961"/>
            <a:ext cx="10991871" cy="914400"/>
          </a:xfrm>
          <a:prstGeom prst="round2SameRect">
            <a:avLst>
              <a:gd name="adj1" fmla="val 0"/>
              <a:gd name="adj2" fmla="val 0"/>
            </a:avLst>
          </a:prstGeom>
          <a:solidFill>
            <a:schemeClr val="accent1"/>
          </a:soli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4" name="Google Shape;494;p17"/>
          <p:cNvSpPr txBox="1"/>
          <p:nvPr/>
        </p:nvSpPr>
        <p:spPr>
          <a:xfrm>
            <a:off x="1682736" y="5170083"/>
            <a:ext cx="9141860" cy="724155"/>
          </a:xfrm>
          <a:prstGeom prst="rect">
            <a:avLst/>
          </a:prstGeom>
          <a:no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FFFFFF"/>
              </a:buClr>
              <a:buSzPts val="1800"/>
              <a:buFont typeface="Arial"/>
              <a:buNone/>
            </a:pPr>
            <a:r>
              <a:rPr lang="en-US" sz="1800" b="1">
                <a:solidFill>
                  <a:srgbClr val="FFFFFF"/>
                </a:solidFill>
                <a:latin typeface="OblikW01-Light" panose="02000503000000020004" pitchFamily="50" charset="0"/>
                <a:sym typeface="Arial"/>
              </a:rPr>
              <a:t>As published in the landmark EMGT study “…each mmHg of decreased IOP was related to an approximately 10% lowering [of risk of vision loss progression]”</a:t>
            </a:r>
            <a:r>
              <a:rPr lang="en-US" sz="1200" b="1" baseline="30000">
                <a:solidFill>
                  <a:srgbClr val="FFFFFF"/>
                </a:solidFill>
                <a:latin typeface="OblikW01-Light" panose="02000503000000020004" pitchFamily="50" charset="0"/>
                <a:sym typeface="Arial"/>
              </a:rPr>
              <a:t>1</a:t>
            </a:r>
            <a:endParaRPr sz="1200" b="1" baseline="30000">
              <a:solidFill>
                <a:srgbClr val="FFFFFF"/>
              </a:solidFill>
              <a:latin typeface="OblikW01-Light" panose="02000503000000020004" pitchFamily="50" charset="0"/>
              <a:sym typeface="Arial"/>
            </a:endParaRPr>
          </a:p>
        </p:txBody>
      </p:sp>
      <p:pic>
        <p:nvPicPr>
          <p:cNvPr id="495" name="Google Shape;495;p17" descr="A picture containing text, device&#10;&#10;Description automatically generated"/>
          <p:cNvPicPr preferRelativeResize="0"/>
          <p:nvPr/>
        </p:nvPicPr>
        <p:blipFill rotWithShape="1">
          <a:blip r:embed="rId3">
            <a:alphaModFix/>
          </a:blip>
          <a:srcRect/>
          <a:stretch/>
        </p:blipFill>
        <p:spPr>
          <a:xfrm>
            <a:off x="2198190" y="1648422"/>
            <a:ext cx="7899219" cy="3144533"/>
          </a:xfrm>
          <a:prstGeom prst="rect">
            <a:avLst/>
          </a:prstGeom>
          <a:noFill/>
          <a:ln>
            <a:noFill/>
          </a:ln>
        </p:spPr>
      </p:pic>
    </p:spTree>
    <p:extLst>
      <p:ext uri="{BB962C8B-B14F-4D97-AF65-F5344CB8AC3E}">
        <p14:creationId xmlns:p14="http://schemas.microsoft.com/office/powerpoint/2010/main" val="3404653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19"/>
          <p:cNvSpPr/>
          <p:nvPr/>
        </p:nvSpPr>
        <p:spPr>
          <a:xfrm>
            <a:off x="421471" y="1804705"/>
            <a:ext cx="11770529" cy="2909103"/>
          </a:xfrm>
          <a:prstGeom prst="rect">
            <a:avLst/>
          </a:prstGeom>
          <a:solidFill>
            <a:srgbClr val="EBEB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4" name="Google Shape;514;p19"/>
          <p:cNvSpPr txBox="1">
            <a:spLocks noGrp="1"/>
          </p:cNvSpPr>
          <p:nvPr>
            <p:ph type="title"/>
          </p:nvPr>
        </p:nvSpPr>
        <p:spPr>
          <a:xfrm>
            <a:off x="613151" y="38862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Unmet medical needs for glaucoma treatment</a:t>
            </a:r>
            <a:endParaRPr/>
          </a:p>
        </p:txBody>
      </p:sp>
      <p:sp>
        <p:nvSpPr>
          <p:cNvPr id="515" name="Google Shape;515;p19"/>
          <p:cNvSpPr txBox="1">
            <a:spLocks noGrp="1"/>
          </p:cNvSpPr>
          <p:nvPr>
            <p:ph type="body" idx="2"/>
          </p:nvPr>
        </p:nvSpPr>
        <p:spPr>
          <a:xfrm>
            <a:off x="495300" y="6028340"/>
            <a:ext cx="10291970" cy="755176"/>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en-US" err="1"/>
              <a:t>Kass</a:t>
            </a:r>
            <a:r>
              <a:rPr lang="en-US"/>
              <a:t> et al, Delaying treatment of ocular hypertension: the ocular hypertension treatment study. Arch </a:t>
            </a:r>
            <a:r>
              <a:rPr lang="en-US" err="1"/>
              <a:t>Ophthalmol</a:t>
            </a:r>
            <a:r>
              <a:rPr lang="en-US"/>
              <a:t>, 2010; 128:276-287</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t>Robin AL et al, Does adjunctive glaucoma treatment therapy affect adherence to the initial primary therapy? Ophthalmology. 2005; 112:863-868</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t>Robin et al, Adherence in glaucoma: Objective measurements of once-daily and adjunctive medication use. Am J </a:t>
            </a:r>
            <a:r>
              <a:rPr lang="en-US" err="1"/>
              <a:t>Ophthalmol</a:t>
            </a:r>
            <a:r>
              <a:rPr lang="en-US"/>
              <a:t>. 2007;144:533-540</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t>Beckers HJM et al. Side effects of commonly used glaucoma medications: comparison of tolerability, chance of discontinuation, and patient satisfaction. </a:t>
            </a:r>
            <a:r>
              <a:rPr lang="en-US" i="1" err="1"/>
              <a:t>Graefe's</a:t>
            </a:r>
            <a:r>
              <a:rPr lang="en-US" i="1"/>
              <a:t> Archive for Clinical and Experimental Ophthalmology</a:t>
            </a:r>
            <a:r>
              <a:rPr lang="en-US"/>
              <a:t> 2008;246(10):1485-90</a:t>
            </a:r>
            <a:endParaRPr>
              <a:highlight>
                <a:srgbClr val="FFFF00"/>
              </a:highlight>
            </a:endParaRPr>
          </a:p>
        </p:txBody>
      </p:sp>
      <p:sp>
        <p:nvSpPr>
          <p:cNvPr id="516" name="Google Shape;516;p19"/>
          <p:cNvSpPr txBox="1"/>
          <p:nvPr/>
        </p:nvSpPr>
        <p:spPr>
          <a:xfrm>
            <a:off x="421471" y="5791082"/>
            <a:ext cx="11349056" cy="552450"/>
          </a:xfrm>
          <a:prstGeom prst="rect">
            <a:avLst/>
          </a:prstGeom>
          <a:noFill/>
          <a:ln>
            <a:noFill/>
          </a:ln>
        </p:spPr>
        <p:txBody>
          <a:bodyPr spcFirstLastPara="1" wrap="square" lIns="91425" tIns="45700" rIns="91425" bIns="45700" anchor="ctr" anchorCtr="0">
            <a:noAutofit/>
          </a:bodyPr>
          <a:lstStyle/>
          <a:p>
            <a:pPr marL="228600" marR="0" lvl="0" indent="-177800" algn="l" rtl="0">
              <a:lnSpc>
                <a:spcPct val="100000"/>
              </a:lnSpc>
              <a:spcBef>
                <a:spcPts val="0"/>
              </a:spcBef>
              <a:spcAft>
                <a:spcPts val="0"/>
              </a:spcAft>
              <a:buClr>
                <a:srgbClr val="7F7F7F"/>
              </a:buClr>
              <a:buSzPts val="800"/>
              <a:buFont typeface="Calibri"/>
              <a:buNone/>
            </a:pPr>
            <a:endParaRPr sz="800">
              <a:solidFill>
                <a:srgbClr val="FF0000"/>
              </a:solidFill>
              <a:latin typeface="Arial"/>
              <a:ea typeface="Arial"/>
              <a:cs typeface="Arial"/>
              <a:sym typeface="Arial"/>
            </a:endParaRPr>
          </a:p>
        </p:txBody>
      </p:sp>
      <p:sp>
        <p:nvSpPr>
          <p:cNvPr id="517" name="Google Shape;517;p19"/>
          <p:cNvSpPr txBox="1"/>
          <p:nvPr/>
        </p:nvSpPr>
        <p:spPr>
          <a:xfrm>
            <a:off x="629480" y="2166632"/>
            <a:ext cx="3257649" cy="245601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600" b="1">
                <a:solidFill>
                  <a:schemeClr val="dk1"/>
                </a:solidFill>
                <a:latin typeface="OblikW01-Light" panose="02000503000000020004" pitchFamily="50" charset="0"/>
                <a:sym typeface="Arial"/>
              </a:rPr>
              <a:t>Despite having well established first-line therapies, including the standard-of-care, latanoprost, patients do not react to glaucoma medications in the same way, and therefore ophthalmologists need multiple treatment options</a:t>
            </a:r>
            <a:endParaRPr b="1">
              <a:latin typeface="OblikW01-Light" panose="02000503000000020004" pitchFamily="50" charset="0"/>
            </a:endParaRPr>
          </a:p>
        </p:txBody>
      </p:sp>
      <p:grpSp>
        <p:nvGrpSpPr>
          <p:cNvPr id="518" name="Google Shape;518;p19"/>
          <p:cNvGrpSpPr/>
          <p:nvPr/>
        </p:nvGrpSpPr>
        <p:grpSpPr>
          <a:xfrm>
            <a:off x="3887129" y="1274819"/>
            <a:ext cx="7883398" cy="4245448"/>
            <a:chOff x="4296096" y="922020"/>
            <a:chExt cx="8654252" cy="3989949"/>
          </a:xfrm>
        </p:grpSpPr>
        <p:sp>
          <p:nvSpPr>
            <p:cNvPr id="519" name="Google Shape;519;p19"/>
            <p:cNvSpPr/>
            <p:nvPr/>
          </p:nvSpPr>
          <p:spPr>
            <a:xfrm>
              <a:off x="4296096" y="922020"/>
              <a:ext cx="2690378" cy="3989949"/>
            </a:xfrm>
            <a:prstGeom prst="roundRect">
              <a:avLst>
                <a:gd name="adj" fmla="val 0"/>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sp>
          <p:nvSpPr>
            <p:cNvPr id="520" name="Google Shape;520;p19"/>
            <p:cNvSpPr/>
            <p:nvPr/>
          </p:nvSpPr>
          <p:spPr>
            <a:xfrm>
              <a:off x="7278033" y="922020"/>
              <a:ext cx="2690378" cy="3989949"/>
            </a:xfrm>
            <a:prstGeom prst="roundRect">
              <a:avLst>
                <a:gd name="adj" fmla="val 0"/>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sp>
          <p:nvSpPr>
            <p:cNvPr id="521" name="Google Shape;521;p19"/>
            <p:cNvSpPr/>
            <p:nvPr/>
          </p:nvSpPr>
          <p:spPr>
            <a:xfrm>
              <a:off x="10259970" y="922020"/>
              <a:ext cx="2690378" cy="3989949"/>
            </a:xfrm>
            <a:prstGeom prst="roundRect">
              <a:avLst>
                <a:gd name="adj" fmla="val 0"/>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grpSp>
      <p:sp>
        <p:nvSpPr>
          <p:cNvPr id="522" name="Google Shape;522;p19"/>
          <p:cNvSpPr txBox="1"/>
          <p:nvPr/>
        </p:nvSpPr>
        <p:spPr>
          <a:xfrm>
            <a:off x="4063917" y="1791498"/>
            <a:ext cx="2097164" cy="334241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FFFFFF"/>
              </a:buClr>
              <a:buSzPts val="1600"/>
              <a:buFont typeface="Noto Sans Symbols"/>
              <a:buChar char="✔"/>
            </a:pPr>
            <a:r>
              <a:rPr lang="en-US" sz="1600" b="1">
                <a:solidFill>
                  <a:srgbClr val="FFFFFF"/>
                </a:solidFill>
                <a:latin typeface="OblikW01-Light" panose="02000503000000020004" pitchFamily="50" charset="0"/>
                <a:sym typeface="Arial"/>
              </a:rPr>
              <a:t>40% of patients do not achieve their target IOP on existing monotherapies</a:t>
            </a:r>
            <a:r>
              <a:rPr lang="en-US" sz="1200" b="1" baseline="30000">
                <a:solidFill>
                  <a:srgbClr val="FFFFFF"/>
                </a:solidFill>
                <a:latin typeface="OblikW01-Light" panose="02000503000000020004" pitchFamily="50" charset="0"/>
                <a:sym typeface="Arial"/>
              </a:rPr>
              <a:t>1</a:t>
            </a:r>
            <a:r>
              <a:rPr lang="en-US" sz="1600" b="1">
                <a:solidFill>
                  <a:srgbClr val="FFFFFF"/>
                </a:solidFill>
                <a:latin typeface="OblikW01-Light" panose="02000503000000020004" pitchFamily="50" charset="0"/>
                <a:sym typeface="Arial"/>
              </a:rPr>
              <a:t> requiring ophthalmologists to adjust or change the medication</a:t>
            </a:r>
            <a:endParaRPr b="1">
              <a:latin typeface="OblikW01-Light" panose="02000503000000020004" pitchFamily="50" charset="0"/>
            </a:endParaRPr>
          </a:p>
          <a:p>
            <a:pPr marL="285750" marR="0" lvl="0" indent="-184150" algn="l" rtl="0">
              <a:lnSpc>
                <a:spcPct val="120000"/>
              </a:lnSpc>
              <a:spcBef>
                <a:spcPts val="0"/>
              </a:spcBef>
              <a:spcAft>
                <a:spcPts val="0"/>
              </a:spcAft>
              <a:buClr>
                <a:schemeClr val="dk1"/>
              </a:buClr>
              <a:buSzPts val="1600"/>
              <a:buFont typeface="Noto Sans Symbols"/>
              <a:buNone/>
            </a:pPr>
            <a:endParaRPr sz="1600" b="1">
              <a:solidFill>
                <a:srgbClr val="FFFFFF"/>
              </a:solidFill>
              <a:latin typeface="OblikW01-Light" panose="02000503000000020004" pitchFamily="50" charset="0"/>
              <a:sym typeface="Arial"/>
            </a:endParaRPr>
          </a:p>
        </p:txBody>
      </p:sp>
      <p:sp>
        <p:nvSpPr>
          <p:cNvPr id="523" name="Google Shape;523;p19"/>
          <p:cNvSpPr txBox="1"/>
          <p:nvPr/>
        </p:nvSpPr>
        <p:spPr>
          <a:xfrm>
            <a:off x="6780246" y="1791498"/>
            <a:ext cx="2097164" cy="186508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FFFFFF"/>
              </a:buClr>
              <a:buSzPts val="1600"/>
              <a:buFont typeface="Noto Sans Symbols"/>
              <a:buChar char="✔"/>
            </a:pPr>
            <a:r>
              <a:rPr lang="en-US" sz="1600" b="1">
                <a:solidFill>
                  <a:srgbClr val="FFFFFF"/>
                </a:solidFill>
                <a:latin typeface="OblikW01-Light" panose="02000503000000020004" pitchFamily="50" charset="0"/>
                <a:sym typeface="Arial"/>
              </a:rPr>
              <a:t>Many patients require &gt;1 medication which leads to compliance issues</a:t>
            </a:r>
            <a:r>
              <a:rPr lang="en-US" sz="1200" b="1" baseline="30000">
                <a:solidFill>
                  <a:srgbClr val="FFFFFF"/>
                </a:solidFill>
                <a:latin typeface="OblikW01-Light" panose="02000503000000020004" pitchFamily="50" charset="0"/>
                <a:sym typeface="Arial"/>
              </a:rPr>
              <a:t>2,3</a:t>
            </a:r>
            <a:endParaRPr b="1">
              <a:latin typeface="OblikW01-Light" panose="02000503000000020004" pitchFamily="50" charset="0"/>
            </a:endParaRPr>
          </a:p>
        </p:txBody>
      </p:sp>
      <p:sp>
        <p:nvSpPr>
          <p:cNvPr id="524" name="Google Shape;524;p19"/>
          <p:cNvSpPr txBox="1"/>
          <p:nvPr/>
        </p:nvSpPr>
        <p:spPr>
          <a:xfrm>
            <a:off x="9496575" y="1791498"/>
            <a:ext cx="2097164" cy="3046948"/>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FFFFFF"/>
              </a:buClr>
              <a:buSzPts val="1600"/>
              <a:buFont typeface="Noto Sans Symbols"/>
              <a:buChar char="✔"/>
            </a:pPr>
            <a:r>
              <a:rPr lang="en-US" sz="1600" b="1">
                <a:solidFill>
                  <a:srgbClr val="FFFFFF"/>
                </a:solidFill>
                <a:latin typeface="OblikW01-Light" panose="02000503000000020004" pitchFamily="50" charset="0"/>
                <a:sym typeface="Arial"/>
              </a:rPr>
              <a:t>Tolerability issues with some medications lead to discontinuations, patient management issues, and/or compliance issues</a:t>
            </a:r>
            <a:r>
              <a:rPr lang="en-US" sz="1200" b="1" baseline="30000">
                <a:solidFill>
                  <a:srgbClr val="FFFFFF"/>
                </a:solidFill>
                <a:latin typeface="OblikW01-Light" panose="02000503000000020004" pitchFamily="50" charset="0"/>
                <a:sym typeface="Arial"/>
              </a:rPr>
              <a:t>4</a:t>
            </a:r>
            <a:endParaRPr b="1">
              <a:latin typeface="OblikW01-Light" panose="02000503000000020004" pitchFamily="50" charset="0"/>
            </a:endParaRPr>
          </a:p>
        </p:txBody>
      </p:sp>
      <p:pic>
        <p:nvPicPr>
          <p:cNvPr id="525" name="Google Shape;525;p19"/>
          <p:cNvPicPr preferRelativeResize="0"/>
          <p:nvPr/>
        </p:nvPicPr>
        <p:blipFill rotWithShape="1">
          <a:blip r:embed="rId3">
            <a:alphaModFix/>
          </a:blip>
          <a:srcRect/>
          <a:stretch/>
        </p:blipFill>
        <p:spPr>
          <a:xfrm rot="5400000">
            <a:off x="4194029" y="3017015"/>
            <a:ext cx="3789582" cy="459786"/>
          </a:xfrm>
          <a:prstGeom prst="rect">
            <a:avLst/>
          </a:prstGeom>
          <a:noFill/>
          <a:ln>
            <a:noFill/>
          </a:ln>
        </p:spPr>
      </p:pic>
      <p:pic>
        <p:nvPicPr>
          <p:cNvPr id="526" name="Google Shape;526;p19"/>
          <p:cNvPicPr preferRelativeResize="0"/>
          <p:nvPr/>
        </p:nvPicPr>
        <p:blipFill rotWithShape="1">
          <a:blip r:embed="rId3">
            <a:alphaModFix/>
          </a:blip>
          <a:srcRect/>
          <a:stretch/>
        </p:blipFill>
        <p:spPr>
          <a:xfrm rot="5400000">
            <a:off x="6939250" y="3002631"/>
            <a:ext cx="3789582" cy="459786"/>
          </a:xfrm>
          <a:prstGeom prst="rect">
            <a:avLst/>
          </a:prstGeom>
          <a:noFill/>
          <a:ln>
            <a:noFill/>
          </a:ln>
        </p:spPr>
      </p:pic>
      <p:pic>
        <p:nvPicPr>
          <p:cNvPr id="527" name="Google Shape;527;p19"/>
          <p:cNvPicPr preferRelativeResize="0"/>
          <p:nvPr/>
        </p:nvPicPr>
        <p:blipFill rotWithShape="1">
          <a:blip r:embed="rId3">
            <a:alphaModFix/>
          </a:blip>
          <a:srcRect/>
          <a:stretch/>
        </p:blipFill>
        <p:spPr>
          <a:xfrm rot="5400000">
            <a:off x="9645843" y="3002631"/>
            <a:ext cx="3789582" cy="459786"/>
          </a:xfrm>
          <a:prstGeom prst="rect">
            <a:avLst/>
          </a:prstGeom>
          <a:noFill/>
          <a:ln>
            <a:noFill/>
          </a:ln>
        </p:spPr>
      </p:pic>
    </p:spTree>
    <p:extLst>
      <p:ext uri="{BB962C8B-B14F-4D97-AF65-F5344CB8AC3E}">
        <p14:creationId xmlns:p14="http://schemas.microsoft.com/office/powerpoint/2010/main" val="1800326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20"/>
          <p:cNvSpPr txBox="1">
            <a:spLocks noGrp="1"/>
          </p:cNvSpPr>
          <p:nvPr>
            <p:ph type="title"/>
          </p:nvPr>
        </p:nvSpPr>
        <p:spPr>
          <a:xfrm>
            <a:off x="622676" y="38862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NCX 470 acts through a dual mechanism</a:t>
            </a:r>
            <a:r>
              <a:rPr lang="en-US" sz="2400" baseline="30000"/>
              <a:t>1</a:t>
            </a:r>
            <a:r>
              <a:rPr lang="en-US"/>
              <a:t> for IOP lowering</a:t>
            </a:r>
            <a:endParaRPr/>
          </a:p>
        </p:txBody>
      </p:sp>
      <p:sp>
        <p:nvSpPr>
          <p:cNvPr id="534" name="Google Shape;534;p20"/>
          <p:cNvSpPr txBox="1"/>
          <p:nvPr/>
        </p:nvSpPr>
        <p:spPr>
          <a:xfrm>
            <a:off x="839286" y="1674348"/>
            <a:ext cx="3142826"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1">
                <a:solidFill>
                  <a:schemeClr val="accent1"/>
                </a:solidFill>
                <a:latin typeface="OblikW01-Bold" panose="02000503000000020004" pitchFamily="50" charset="0"/>
                <a:sym typeface="Arial"/>
              </a:rPr>
              <a:t>Two pathways for aqueous humor outflow</a:t>
            </a:r>
            <a:endParaRPr b="1">
              <a:latin typeface="OblikW01-Bold" panose="02000503000000020004" pitchFamily="50" charset="0"/>
            </a:endParaRPr>
          </a:p>
        </p:txBody>
      </p:sp>
      <p:pic>
        <p:nvPicPr>
          <p:cNvPr id="535" name="Google Shape;535;p20" descr="Diagram&#10;&#10;Description automatically generated"/>
          <p:cNvPicPr preferRelativeResize="0">
            <a:picLocks noGrp="1"/>
          </p:cNvPicPr>
          <p:nvPr>
            <p:ph type="body" idx="1"/>
          </p:nvPr>
        </p:nvPicPr>
        <p:blipFill rotWithShape="1">
          <a:blip r:embed="rId3">
            <a:alphaModFix/>
          </a:blip>
          <a:srcRect/>
          <a:stretch/>
        </p:blipFill>
        <p:spPr>
          <a:xfrm>
            <a:off x="1205454" y="2496752"/>
            <a:ext cx="4381347" cy="2913704"/>
          </a:xfrm>
          <a:prstGeom prst="rect">
            <a:avLst/>
          </a:prstGeom>
          <a:noFill/>
          <a:ln>
            <a:noFill/>
          </a:ln>
        </p:spPr>
      </p:pic>
      <p:pic>
        <p:nvPicPr>
          <p:cNvPr id="536" name="Google Shape;536;p20" descr="A picture containing logo&#10;&#10;Description automatically generated"/>
          <p:cNvPicPr preferRelativeResize="0"/>
          <p:nvPr/>
        </p:nvPicPr>
        <p:blipFill rotWithShape="1">
          <a:blip r:embed="rId4">
            <a:alphaModFix/>
          </a:blip>
          <a:srcRect/>
          <a:stretch/>
        </p:blipFill>
        <p:spPr>
          <a:xfrm>
            <a:off x="3842886" y="2983594"/>
            <a:ext cx="3487831" cy="1988346"/>
          </a:xfrm>
          <a:prstGeom prst="rect">
            <a:avLst/>
          </a:prstGeom>
          <a:noFill/>
          <a:ln>
            <a:noFill/>
          </a:ln>
        </p:spPr>
      </p:pic>
      <p:pic>
        <p:nvPicPr>
          <p:cNvPr id="537" name="Google Shape;537;p20" descr="A picture containing icon&#10;&#10;Description automatically generated"/>
          <p:cNvPicPr preferRelativeResize="0"/>
          <p:nvPr/>
        </p:nvPicPr>
        <p:blipFill rotWithShape="1">
          <a:blip r:embed="rId5">
            <a:alphaModFix/>
          </a:blip>
          <a:srcRect/>
          <a:stretch/>
        </p:blipFill>
        <p:spPr>
          <a:xfrm>
            <a:off x="7848600" y="1604603"/>
            <a:ext cx="1640325" cy="4597226"/>
          </a:xfrm>
          <a:prstGeom prst="rect">
            <a:avLst/>
          </a:prstGeom>
          <a:noFill/>
          <a:ln>
            <a:noFill/>
          </a:ln>
        </p:spPr>
      </p:pic>
      <p:sp>
        <p:nvSpPr>
          <p:cNvPr id="538" name="Google Shape;538;p20"/>
          <p:cNvSpPr txBox="1"/>
          <p:nvPr/>
        </p:nvSpPr>
        <p:spPr>
          <a:xfrm>
            <a:off x="5678042" y="1803407"/>
            <a:ext cx="2170558" cy="1126422"/>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Light" panose="02000503000000020004" pitchFamily="50" charset="0"/>
                <a:sym typeface="Arial"/>
              </a:rPr>
              <a:t>Primary or conventional outflow normally accounts for ~60% to 80% of outflow</a:t>
            </a:r>
            <a:endParaRPr b="1">
              <a:latin typeface="OblikW01-Light" panose="02000503000000020004" pitchFamily="50" charset="0"/>
            </a:endParaRPr>
          </a:p>
        </p:txBody>
      </p:sp>
      <p:sp>
        <p:nvSpPr>
          <p:cNvPr id="539" name="Google Shape;539;p20"/>
          <p:cNvSpPr txBox="1"/>
          <p:nvPr/>
        </p:nvSpPr>
        <p:spPr>
          <a:xfrm>
            <a:off x="5740706" y="4920255"/>
            <a:ext cx="2170558" cy="1126422"/>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Light" panose="02000503000000020004" pitchFamily="50" charset="0"/>
                <a:sym typeface="Arial"/>
              </a:rPr>
              <a:t>Secondary or uveoscleral outflow normally accounts for ~20% to 40% of outflow</a:t>
            </a:r>
            <a:endParaRPr b="1">
              <a:latin typeface="OblikW01-Light" panose="02000503000000020004" pitchFamily="50" charset="0"/>
            </a:endParaRPr>
          </a:p>
        </p:txBody>
      </p:sp>
      <p:sp>
        <p:nvSpPr>
          <p:cNvPr id="540" name="Google Shape;540;p20"/>
          <p:cNvSpPr txBox="1"/>
          <p:nvPr/>
        </p:nvSpPr>
        <p:spPr>
          <a:xfrm>
            <a:off x="5286518" y="1741052"/>
            <a:ext cx="4700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accent1"/>
                </a:solidFill>
                <a:latin typeface="Arial"/>
                <a:ea typeface="Arial"/>
                <a:cs typeface="Arial"/>
                <a:sym typeface="Arial"/>
              </a:rPr>
              <a:t>1</a:t>
            </a:r>
            <a:endParaRPr b="1"/>
          </a:p>
        </p:txBody>
      </p:sp>
      <p:sp>
        <p:nvSpPr>
          <p:cNvPr id="541" name="Google Shape;541;p20"/>
          <p:cNvSpPr txBox="1"/>
          <p:nvPr/>
        </p:nvSpPr>
        <p:spPr>
          <a:xfrm>
            <a:off x="5293965" y="4853157"/>
            <a:ext cx="4700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accent1"/>
                </a:solidFill>
                <a:latin typeface="Arial"/>
                <a:ea typeface="Arial"/>
                <a:cs typeface="Arial"/>
                <a:sym typeface="Arial"/>
              </a:rPr>
              <a:t>2</a:t>
            </a:r>
            <a:endParaRPr b="1"/>
          </a:p>
        </p:txBody>
      </p:sp>
      <p:sp>
        <p:nvSpPr>
          <p:cNvPr id="542" name="Google Shape;542;p20"/>
          <p:cNvSpPr/>
          <p:nvPr/>
        </p:nvSpPr>
        <p:spPr>
          <a:xfrm rot="5400000">
            <a:off x="6728728" y="3779525"/>
            <a:ext cx="1627743" cy="399364"/>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Calibri"/>
              <a:ea typeface="Calibri"/>
              <a:cs typeface="Calibri"/>
              <a:sym typeface="Calibri"/>
            </a:endParaRPr>
          </a:p>
        </p:txBody>
      </p:sp>
      <p:sp>
        <p:nvSpPr>
          <p:cNvPr id="543" name="Google Shape;543;p20"/>
          <p:cNvSpPr txBox="1"/>
          <p:nvPr/>
        </p:nvSpPr>
        <p:spPr>
          <a:xfrm>
            <a:off x="9427337" y="2078403"/>
            <a:ext cx="1831213"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1"/>
                </a:solidFill>
                <a:latin typeface="OblikW01-Light" panose="02000503000000020004" pitchFamily="50" charset="0"/>
                <a:sym typeface="Arial"/>
              </a:rPr>
              <a:t>Stimulated by nitric oxide (NO)</a:t>
            </a:r>
            <a:endParaRPr b="1">
              <a:latin typeface="OblikW01-Light" panose="02000503000000020004" pitchFamily="50" charset="0"/>
            </a:endParaRPr>
          </a:p>
        </p:txBody>
      </p:sp>
      <p:sp>
        <p:nvSpPr>
          <p:cNvPr id="544" name="Google Shape;544;p20"/>
          <p:cNvSpPr txBox="1"/>
          <p:nvPr/>
        </p:nvSpPr>
        <p:spPr>
          <a:xfrm>
            <a:off x="9427336" y="5191078"/>
            <a:ext cx="232338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1"/>
                </a:solidFill>
                <a:latin typeface="OblikW01-Light" panose="02000503000000020004" pitchFamily="50" charset="0"/>
                <a:sym typeface="Arial"/>
              </a:rPr>
              <a:t>Stimulated by</a:t>
            </a:r>
            <a:endParaRPr sz="1600" b="1" strike="sngStrike" baseline="30000">
              <a:solidFill>
                <a:schemeClr val="accent1"/>
              </a:solidFill>
              <a:latin typeface="OblikW01-Light" panose="02000503000000020004" pitchFamily="50" charset="0"/>
              <a:sym typeface="Arial"/>
            </a:endParaRPr>
          </a:p>
          <a:p>
            <a:pPr marL="0" marR="0" lvl="0" indent="0" algn="l" rtl="0">
              <a:spcBef>
                <a:spcPts val="0"/>
              </a:spcBef>
              <a:spcAft>
                <a:spcPts val="0"/>
              </a:spcAft>
              <a:buNone/>
            </a:pPr>
            <a:r>
              <a:rPr lang="en-US" sz="1600" b="1">
                <a:solidFill>
                  <a:schemeClr val="accent1"/>
                </a:solidFill>
                <a:latin typeface="OblikW01-Light" panose="02000503000000020004" pitchFamily="50" charset="0"/>
                <a:sym typeface="Arial"/>
              </a:rPr>
              <a:t>prostaglandins (PGAs)</a:t>
            </a:r>
            <a:endParaRPr b="1">
              <a:latin typeface="OblikW01-Light" panose="02000503000000020004" pitchFamily="50" charset="0"/>
            </a:endParaRPr>
          </a:p>
        </p:txBody>
      </p:sp>
      <p:sp>
        <p:nvSpPr>
          <p:cNvPr id="545" name="Google Shape;545;p20"/>
          <p:cNvSpPr txBox="1"/>
          <p:nvPr/>
        </p:nvSpPr>
        <p:spPr>
          <a:xfrm>
            <a:off x="445110" y="6353048"/>
            <a:ext cx="9922384" cy="489317"/>
          </a:xfrm>
          <a:prstGeom prst="rect">
            <a:avLst/>
          </a:prstGeom>
          <a:noFill/>
          <a:ln>
            <a:noFill/>
          </a:ln>
        </p:spPr>
        <p:txBody>
          <a:bodyPr spcFirstLastPara="1" wrap="square" lIns="91425" tIns="45700" rIns="91425" bIns="45700" anchor="t" anchorCtr="0">
            <a:noAutofit/>
          </a:bodyPr>
          <a:lstStyle/>
          <a:p>
            <a:pPr marL="228600" indent="-228600">
              <a:buClr>
                <a:srgbClr val="7F7F7F"/>
              </a:buClr>
              <a:buSzPts val="800"/>
              <a:buFont typeface="Calibri"/>
              <a:buAutoNum type="arabicPeriod"/>
            </a:pPr>
            <a:r>
              <a:rPr lang="en-US" sz="800">
                <a:solidFill>
                  <a:srgbClr val="7F7F7F"/>
                </a:solidFill>
                <a:latin typeface="OblikW01-Light" panose="02000503000000020004" pitchFamily="50" charset="0"/>
              </a:rPr>
              <a:t>Same mechanism of action as </a:t>
            </a:r>
            <a:r>
              <a:rPr lang="en-US" sz="800" err="1">
                <a:solidFill>
                  <a:srgbClr val="7F7F7F"/>
                </a:solidFill>
                <a:latin typeface="OblikW01-Light" panose="02000503000000020004" pitchFamily="50" charset="0"/>
              </a:rPr>
              <a:t>Nicox’s</a:t>
            </a:r>
            <a:r>
              <a:rPr lang="en-US" sz="800">
                <a:solidFill>
                  <a:srgbClr val="7F7F7F"/>
                </a:solidFill>
                <a:latin typeface="OblikW01-Light" panose="02000503000000020004" pitchFamily="50" charset="0"/>
              </a:rPr>
              <a:t> first commercialized NO-donating product, </a:t>
            </a:r>
            <a:r>
              <a:rPr lang="en-US" sz="800" err="1">
                <a:solidFill>
                  <a:srgbClr val="7F7F7F"/>
                </a:solidFill>
                <a:latin typeface="OblikW01-Light" panose="02000503000000020004" pitchFamily="50" charset="0"/>
              </a:rPr>
              <a:t>latanoprostene</a:t>
            </a:r>
            <a:r>
              <a:rPr lang="en-US" sz="800">
                <a:solidFill>
                  <a:srgbClr val="7F7F7F"/>
                </a:solidFill>
                <a:latin typeface="OblikW01-Light" panose="02000503000000020004" pitchFamily="50" charset="0"/>
              </a:rPr>
              <a:t> bunod</a:t>
            </a:r>
            <a:endParaRPr sz="800">
              <a:solidFill>
                <a:srgbClr val="7F7F7F"/>
              </a:solidFill>
              <a:latin typeface="OblikW01-Light" panose="02000503000000020004" pitchFamily="50" charset="0"/>
            </a:endParaRPr>
          </a:p>
          <a:p>
            <a:pPr marL="228600" indent="-228600">
              <a:buClr>
                <a:srgbClr val="7F7F7F"/>
              </a:buClr>
              <a:buSzPts val="800"/>
              <a:buFont typeface="Calibri"/>
              <a:buAutoNum type="arabicPeriod"/>
            </a:pPr>
            <a:r>
              <a:rPr lang="en-US" sz="800">
                <a:solidFill>
                  <a:srgbClr val="7F7F7F"/>
                </a:solidFill>
                <a:latin typeface="OblikW01-Light" panose="02000503000000020004" pitchFamily="50" charset="0"/>
              </a:rPr>
              <a:t>Bastia et al. J </a:t>
            </a:r>
            <a:r>
              <a:rPr lang="en-US" sz="800" err="1">
                <a:solidFill>
                  <a:srgbClr val="7F7F7F"/>
                </a:solidFill>
                <a:latin typeface="OblikW01-Light" panose="02000503000000020004" pitchFamily="50" charset="0"/>
              </a:rPr>
              <a:t>Ocul</a:t>
            </a:r>
            <a:r>
              <a:rPr lang="en-US" sz="800">
                <a:solidFill>
                  <a:srgbClr val="7F7F7F"/>
                </a:solidFill>
                <a:latin typeface="OblikW01-Light" panose="02000503000000020004" pitchFamily="50" charset="0"/>
              </a:rPr>
              <a:t> </a:t>
            </a:r>
            <a:r>
              <a:rPr lang="en-US" sz="800" err="1">
                <a:solidFill>
                  <a:srgbClr val="7F7F7F"/>
                </a:solidFill>
                <a:latin typeface="OblikW01-Light" panose="02000503000000020004" pitchFamily="50" charset="0"/>
              </a:rPr>
              <a:t>Pharmacol</a:t>
            </a:r>
            <a:r>
              <a:rPr lang="en-US" sz="800">
                <a:solidFill>
                  <a:srgbClr val="7F7F7F"/>
                </a:solidFill>
                <a:latin typeface="OblikW01-Light" panose="02000503000000020004" pitchFamily="50" charset="0"/>
              </a:rPr>
              <a:t> </a:t>
            </a:r>
            <a:r>
              <a:rPr lang="en-US" sz="800" err="1">
                <a:solidFill>
                  <a:srgbClr val="7F7F7F"/>
                </a:solidFill>
                <a:latin typeface="OblikW01-Light" panose="02000503000000020004" pitchFamily="50" charset="0"/>
              </a:rPr>
              <a:t>Ther</a:t>
            </a:r>
            <a:r>
              <a:rPr lang="en-US" sz="800">
                <a:solidFill>
                  <a:srgbClr val="7F7F7F"/>
                </a:solidFill>
                <a:latin typeface="OblikW01-Light" panose="02000503000000020004" pitchFamily="50" charset="0"/>
              </a:rPr>
              <a:t>. 2022, 38: 496-504</a:t>
            </a:r>
            <a:endParaRPr sz="800">
              <a:solidFill>
                <a:srgbClr val="7F7F7F"/>
              </a:solidFill>
              <a:latin typeface="OblikW01-Light" panose="02000503000000020004" pitchFamily="50" charset="0"/>
            </a:endParaRPr>
          </a:p>
          <a:p>
            <a:pPr marL="0" marR="0" lvl="0" indent="0" algn="l" rtl="0">
              <a:lnSpc>
                <a:spcPct val="100000"/>
              </a:lnSpc>
              <a:spcBef>
                <a:spcPts val="0"/>
              </a:spcBef>
              <a:spcAft>
                <a:spcPts val="0"/>
              </a:spcAft>
              <a:buClr>
                <a:srgbClr val="7F7F7F"/>
              </a:buClr>
              <a:buSzPts val="800"/>
              <a:buFont typeface="Arial"/>
              <a:buNone/>
            </a:pPr>
            <a:endParaRPr sz="800" strike="sngStrike">
              <a:solidFill>
                <a:srgbClr val="7F7F7F"/>
              </a:solidFill>
              <a:latin typeface="Arial"/>
              <a:ea typeface="Arial"/>
              <a:cs typeface="Arial"/>
              <a:sym typeface="Arial"/>
            </a:endParaRPr>
          </a:p>
          <a:p>
            <a:pPr marL="0" marR="0" lvl="0" indent="0" algn="l" rtl="0">
              <a:lnSpc>
                <a:spcPct val="250000"/>
              </a:lnSpc>
              <a:spcBef>
                <a:spcPts val="0"/>
              </a:spcBef>
              <a:spcAft>
                <a:spcPts val="0"/>
              </a:spcAft>
              <a:buClr>
                <a:srgbClr val="7F7F7F"/>
              </a:buClr>
              <a:buSzPts val="800"/>
              <a:buFont typeface="Arial"/>
              <a:buNone/>
            </a:pPr>
            <a:endParaRPr sz="800">
              <a:solidFill>
                <a:srgbClr val="7F7F7F"/>
              </a:solidFill>
              <a:latin typeface="Arial"/>
              <a:ea typeface="Arial"/>
              <a:cs typeface="Arial"/>
              <a:sym typeface="Arial"/>
            </a:endParaRPr>
          </a:p>
        </p:txBody>
      </p:sp>
      <p:sp>
        <p:nvSpPr>
          <p:cNvPr id="546" name="Google Shape;546;p20"/>
          <p:cNvSpPr txBox="1"/>
          <p:nvPr/>
        </p:nvSpPr>
        <p:spPr>
          <a:xfrm>
            <a:off x="835200" y="873961"/>
            <a:ext cx="1151809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spc="-70">
                <a:solidFill>
                  <a:schemeClr val="accent2"/>
                </a:solidFill>
                <a:latin typeface="OblikW01-Light" panose="02000503000000020004" pitchFamily="50" charset="0"/>
                <a:sym typeface="Arial"/>
              </a:rPr>
              <a:t>Non-clinical optic nerve/retinal damage models also demonstrate potentially beneficial retinal effects</a:t>
            </a:r>
            <a:r>
              <a:rPr lang="en-US" sz="2000" b="1" spc="-70" baseline="30000">
                <a:solidFill>
                  <a:schemeClr val="accent2"/>
                </a:solidFill>
                <a:latin typeface="OblikW01-Light" panose="02000503000000020004" pitchFamily="50" charset="0"/>
                <a:sym typeface="Arial"/>
              </a:rPr>
              <a:t>2</a:t>
            </a:r>
            <a:endParaRPr b="1" spc="-70">
              <a:latin typeface="OblikW01-Light" panose="02000503000000020004" pitchFamily="50" charset="0"/>
            </a:endParaRPr>
          </a:p>
        </p:txBody>
      </p:sp>
    </p:spTree>
    <p:extLst>
      <p:ext uri="{BB962C8B-B14F-4D97-AF65-F5344CB8AC3E}">
        <p14:creationId xmlns:p14="http://schemas.microsoft.com/office/powerpoint/2010/main" val="409618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grpSp>
        <p:nvGrpSpPr>
          <p:cNvPr id="553" name="Google Shape;553;p21"/>
          <p:cNvGrpSpPr/>
          <p:nvPr/>
        </p:nvGrpSpPr>
        <p:grpSpPr>
          <a:xfrm>
            <a:off x="753987" y="2132539"/>
            <a:ext cx="10965796" cy="3945524"/>
            <a:chOff x="724672" y="2004126"/>
            <a:chExt cx="10028674" cy="3280543"/>
          </a:xfrm>
        </p:grpSpPr>
        <p:sp>
          <p:nvSpPr>
            <p:cNvPr id="554" name="Google Shape;554;p21"/>
            <p:cNvSpPr/>
            <p:nvPr/>
          </p:nvSpPr>
          <p:spPr>
            <a:xfrm>
              <a:off x="724672" y="2004303"/>
              <a:ext cx="4869701" cy="3280366"/>
            </a:xfrm>
            <a:prstGeom prst="roundRect">
              <a:avLst>
                <a:gd name="adj" fmla="val 0"/>
              </a:avLst>
            </a:prstGeom>
            <a:gradFill>
              <a:gsLst>
                <a:gs pos="0">
                  <a:srgbClr val="00539B"/>
                </a:gs>
                <a:gs pos="100000">
                  <a:srgbClr val="003464"/>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Roboto"/>
                <a:ea typeface="Roboto"/>
                <a:cs typeface="Roboto"/>
                <a:sym typeface="Roboto"/>
              </a:endParaRPr>
            </a:p>
          </p:txBody>
        </p:sp>
        <p:sp>
          <p:nvSpPr>
            <p:cNvPr id="555" name="Google Shape;555;p21"/>
            <p:cNvSpPr/>
            <p:nvPr/>
          </p:nvSpPr>
          <p:spPr>
            <a:xfrm>
              <a:off x="5883645" y="2004126"/>
              <a:ext cx="4869701" cy="3280366"/>
            </a:xfrm>
            <a:prstGeom prst="roundRect">
              <a:avLst>
                <a:gd name="adj" fmla="val 0"/>
              </a:avLst>
            </a:prstGeom>
            <a:gradFill>
              <a:gsLst>
                <a:gs pos="100000">
                  <a:srgbClr val="005CB0"/>
                </a:gs>
                <a:gs pos="0">
                  <a:srgbClr val="37A0FF"/>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Roboto"/>
                <a:ea typeface="Roboto"/>
                <a:cs typeface="Roboto"/>
                <a:sym typeface="Roboto"/>
              </a:endParaRPr>
            </a:p>
          </p:txBody>
        </p:sp>
      </p:grpSp>
      <p:sp>
        <p:nvSpPr>
          <p:cNvPr id="556" name="Google Shape;556;p21"/>
          <p:cNvSpPr txBox="1">
            <a:spLocks noGrp="1"/>
          </p:cNvSpPr>
          <p:nvPr>
            <p:ph type="title"/>
          </p:nvPr>
        </p:nvSpPr>
        <p:spPr>
          <a:xfrm>
            <a:off x="622676" y="388620"/>
            <a:ext cx="1152516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ea typeface="Arial"/>
                <a:sym typeface="Arial"/>
              </a:rPr>
              <a:t>Positive NCX 470 Mont Blanc topline results</a:t>
            </a:r>
            <a:r>
              <a:rPr lang="en-US" baseline="30000">
                <a:ea typeface="Arial"/>
                <a:sym typeface="Arial"/>
              </a:rPr>
              <a:t>1,2,3</a:t>
            </a:r>
            <a:endParaRPr/>
          </a:p>
        </p:txBody>
      </p:sp>
      <p:sp>
        <p:nvSpPr>
          <p:cNvPr id="557" name="Google Shape;557;p21"/>
          <p:cNvSpPr txBox="1">
            <a:spLocks noGrp="1"/>
          </p:cNvSpPr>
          <p:nvPr>
            <p:ph type="body" idx="3"/>
          </p:nvPr>
        </p:nvSpPr>
        <p:spPr>
          <a:xfrm>
            <a:off x="835200" y="907248"/>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en-US" b="1"/>
              <a:t>Phase 3 clinical program intended to support planned U.S. &amp; China NDA submissions</a:t>
            </a:r>
            <a:endParaRPr b="1"/>
          </a:p>
        </p:txBody>
      </p:sp>
      <p:sp>
        <p:nvSpPr>
          <p:cNvPr id="558" name="Google Shape;558;p21"/>
          <p:cNvSpPr/>
          <p:nvPr/>
        </p:nvSpPr>
        <p:spPr>
          <a:xfrm>
            <a:off x="6602116" y="3175043"/>
            <a:ext cx="5117665" cy="2172903"/>
          </a:xfrm>
          <a:prstGeom prst="rect">
            <a:avLst/>
          </a:prstGeom>
          <a:noFill/>
          <a:ln>
            <a:noFill/>
          </a:ln>
        </p:spPr>
        <p:txBody>
          <a:bodyPr spcFirstLastPara="1" wrap="square" lIns="91425" tIns="45700" rIns="91425" bIns="45700" anchor="t" anchorCtr="0">
            <a:spAutoFit/>
          </a:bodyPr>
          <a:lstStyle/>
          <a:p>
            <a:pPr marL="9525" marR="0" lvl="1" indent="0" algn="l" rtl="0">
              <a:lnSpc>
                <a:spcPct val="120000"/>
              </a:lnSpc>
              <a:spcBef>
                <a:spcPts val="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N=~670</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~80 clinical sites in the U.S. &amp; China</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Includes a 12-month safety extension</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Jointly conducted and equally financed with Chinese partner Ocumension Therapeutics</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Topline results expected in H2 2025</a:t>
            </a:r>
            <a:endParaRPr sz="1600" b="1" i="0" u="none" strike="sngStrike" cap="none" baseline="30000">
              <a:solidFill>
                <a:schemeClr val="bg2"/>
              </a:solidFill>
              <a:latin typeface="OblikW01-Light" panose="02000503000000020004" pitchFamily="50" charset="0"/>
              <a:sym typeface="Arial"/>
            </a:endParaRPr>
          </a:p>
        </p:txBody>
      </p:sp>
      <p:sp>
        <p:nvSpPr>
          <p:cNvPr id="559" name="Google Shape;559;p21"/>
          <p:cNvSpPr txBox="1"/>
          <p:nvPr/>
        </p:nvSpPr>
        <p:spPr>
          <a:xfrm>
            <a:off x="622676" y="1335213"/>
            <a:ext cx="11129673" cy="683224"/>
          </a:xfrm>
          <a:prstGeom prst="rect">
            <a:avLst/>
          </a:prstGeom>
          <a:solidFill>
            <a:schemeClr val="lt2"/>
          </a:solidFill>
          <a:ln>
            <a:noFill/>
          </a:ln>
        </p:spPr>
        <p:txBody>
          <a:bodyPr spcFirstLastPara="1" wrap="square" lIns="91425" tIns="45700" rIns="91425" bIns="45700" anchor="ctr" anchorCtr="0">
            <a:spAutoFit/>
          </a:bodyPr>
          <a:lstStyle/>
          <a:p>
            <a:pPr marL="0" marR="0" lvl="0" indent="0" algn="l" rtl="0">
              <a:lnSpc>
                <a:spcPct val="120000"/>
              </a:lnSpc>
              <a:spcBef>
                <a:spcPts val="0"/>
              </a:spcBef>
              <a:spcAft>
                <a:spcPts val="0"/>
              </a:spcAft>
              <a:buClr>
                <a:srgbClr val="002060"/>
              </a:buClr>
              <a:buSzPts val="1600"/>
              <a:buFont typeface="Arial"/>
              <a:buNone/>
            </a:pPr>
            <a:r>
              <a:rPr lang="en-US" sz="1600" b="1">
                <a:solidFill>
                  <a:srgbClr val="002060"/>
                </a:solidFill>
                <a:latin typeface="OblikW01-Light" panose="02000503000000020004" pitchFamily="50" charset="0"/>
                <a:sym typeface="Arial"/>
              </a:rPr>
              <a:t>Designed to demonstrate safety and efficacy of </a:t>
            </a:r>
            <a:r>
              <a:rPr lang="en-US" sz="1600" b="1" i="0" u="none" strike="noStrike" cap="none">
                <a:solidFill>
                  <a:srgbClr val="002060"/>
                </a:solidFill>
                <a:latin typeface="OblikW01-Light" panose="02000503000000020004" pitchFamily="50" charset="0"/>
                <a:sym typeface="Arial"/>
              </a:rPr>
              <a:t>NCX 470 0.1</a:t>
            </a:r>
            <a:r>
              <a:rPr lang="en-US" sz="1600" b="1">
                <a:solidFill>
                  <a:srgbClr val="002060"/>
                </a:solidFill>
                <a:latin typeface="OblikW01-Light" panose="02000503000000020004" pitchFamily="50" charset="0"/>
                <a:sym typeface="Arial"/>
              </a:rPr>
              <a:t>% vs. latanoprost </a:t>
            </a:r>
            <a:r>
              <a:rPr lang="en-US" sz="1600" b="1" i="0" u="none" strike="noStrike" cap="none">
                <a:solidFill>
                  <a:srgbClr val="002060"/>
                </a:solidFill>
                <a:latin typeface="OblikW01-Light" panose="02000503000000020004" pitchFamily="50" charset="0"/>
                <a:sym typeface="Arial"/>
              </a:rPr>
              <a:t>0.005%, defined by </a:t>
            </a:r>
            <a:r>
              <a:rPr lang="en-US" sz="1600" b="1" u="none" strike="noStrike" cap="none">
                <a:solidFill>
                  <a:srgbClr val="002060"/>
                </a:solidFill>
                <a:latin typeface="OblikW01-Light" panose="02000503000000020004" pitchFamily="50" charset="0"/>
                <a:sym typeface="Arial"/>
              </a:rPr>
              <a:t>IOP reduction from time-matched baseline at pre-established time points</a:t>
            </a:r>
            <a:endParaRPr sz="1600" b="1" i="1" u="none" strike="noStrike" cap="none">
              <a:solidFill>
                <a:srgbClr val="002060"/>
              </a:solidFill>
              <a:latin typeface="OblikW01-Light" panose="02000503000000020004" pitchFamily="50" charset="0"/>
              <a:sym typeface="Arial"/>
            </a:endParaRPr>
          </a:p>
        </p:txBody>
      </p:sp>
      <p:sp>
        <p:nvSpPr>
          <p:cNvPr id="560" name="Google Shape;560;p21"/>
          <p:cNvSpPr/>
          <p:nvPr/>
        </p:nvSpPr>
        <p:spPr>
          <a:xfrm>
            <a:off x="897442" y="2305204"/>
            <a:ext cx="5009506" cy="711308"/>
          </a:xfrm>
          <a:prstGeom prst="roundRect">
            <a:avLst>
              <a:gd name="adj" fmla="val 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1" name="Google Shape;561;p21"/>
          <p:cNvSpPr/>
          <p:nvPr/>
        </p:nvSpPr>
        <p:spPr>
          <a:xfrm>
            <a:off x="864560" y="2303032"/>
            <a:ext cx="5025292" cy="701731"/>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Clr>
                <a:schemeClr val="accent1"/>
              </a:buClr>
              <a:buSzPts val="1800"/>
              <a:buFont typeface="Arial"/>
              <a:buNone/>
            </a:pPr>
            <a:r>
              <a:rPr lang="en-US" sz="1800" i="0" u="none" strike="noStrike" cap="none">
                <a:solidFill>
                  <a:schemeClr val="accent1"/>
                </a:solidFill>
                <a:latin typeface="OblikW01-Bold" panose="02000503000000020004" pitchFamily="50" charset="0"/>
                <a:sym typeface="Arial"/>
              </a:rPr>
              <a:t>MONT BLAN</a:t>
            </a:r>
            <a:r>
              <a:rPr lang="en-US" sz="1800">
                <a:solidFill>
                  <a:schemeClr val="accent1"/>
                </a:solidFill>
                <a:latin typeface="OblikW01-Bold" panose="02000503000000020004" pitchFamily="50" charset="0"/>
                <a:sym typeface="Arial"/>
              </a:rPr>
              <a:t>C: Primary objective of </a:t>
            </a:r>
            <a:br>
              <a:rPr lang="en-US" sz="1800">
                <a:solidFill>
                  <a:schemeClr val="accent1"/>
                </a:solidFill>
                <a:latin typeface="OblikW01-Bold" panose="02000503000000020004" pitchFamily="50" charset="0"/>
                <a:sym typeface="Arial"/>
              </a:rPr>
            </a:br>
            <a:r>
              <a:rPr lang="en-US" sz="1800">
                <a:solidFill>
                  <a:schemeClr val="accent1"/>
                </a:solidFill>
                <a:latin typeface="OblikW01-Bold" panose="02000503000000020004" pitchFamily="50" charset="0"/>
                <a:sym typeface="Arial"/>
              </a:rPr>
              <a:t>non-inferiority achieved</a:t>
            </a:r>
            <a:endParaRPr sz="1800" i="0" u="none" strike="noStrike" cap="none">
              <a:solidFill>
                <a:schemeClr val="accent1"/>
              </a:solidFill>
              <a:latin typeface="OblikW01-Bold" panose="02000503000000020004" pitchFamily="50" charset="0"/>
              <a:sym typeface="Arial"/>
            </a:endParaRPr>
          </a:p>
        </p:txBody>
      </p:sp>
      <p:sp>
        <p:nvSpPr>
          <p:cNvPr id="562" name="Google Shape;562;p21"/>
          <p:cNvSpPr/>
          <p:nvPr/>
        </p:nvSpPr>
        <p:spPr>
          <a:xfrm>
            <a:off x="938181" y="3199562"/>
            <a:ext cx="5009506" cy="2763793"/>
          </a:xfrm>
          <a:prstGeom prst="rect">
            <a:avLst/>
          </a:prstGeom>
          <a:noFill/>
          <a:ln>
            <a:noFill/>
          </a:ln>
        </p:spPr>
        <p:txBody>
          <a:bodyPr spcFirstLastPara="1" wrap="square" lIns="91425" tIns="45700" rIns="91425" bIns="45700" anchor="t" anchorCtr="0">
            <a:spAutoFit/>
          </a:bodyPr>
          <a:lstStyle/>
          <a:p>
            <a:pPr marL="9525" marR="0" lvl="1" indent="0" algn="l" rtl="0">
              <a:lnSpc>
                <a:spcPct val="120000"/>
              </a:lnSpc>
              <a:spcBef>
                <a:spcPts val="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N=691 </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Clr>
                <a:srgbClr val="FFFFFF"/>
              </a:buClr>
              <a:buSzPts val="1600"/>
              <a:buFont typeface="Arial"/>
              <a:buNone/>
            </a:pPr>
            <a:r>
              <a:rPr lang="en-US" sz="1600" b="1" i="0" u="none" strike="noStrike" cap="none">
                <a:solidFill>
                  <a:schemeClr val="bg2"/>
                </a:solidFill>
                <a:latin typeface="OblikW01-Light" panose="02000503000000020004" pitchFamily="50" charset="0"/>
                <a:sym typeface="Arial"/>
              </a:rPr>
              <a:t>56 clinical sites in the U.S. &amp; one site in China</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None/>
            </a:pPr>
            <a:r>
              <a:rPr lang="en-US" sz="1600" b="1" i="0" u="none" strike="noStrike" cap="none">
                <a:solidFill>
                  <a:schemeClr val="bg2"/>
                </a:solidFill>
                <a:latin typeface="OblikW01-Light" panose="02000503000000020004" pitchFamily="50" charset="0"/>
                <a:sym typeface="Arial"/>
              </a:rPr>
              <a:t>Adaptive study design selected the 0.1%</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None/>
            </a:pPr>
            <a:r>
              <a:rPr lang="en-US" sz="1600" b="1" i="0" u="none" strike="noStrike" cap="none">
                <a:solidFill>
                  <a:schemeClr val="bg2"/>
                </a:solidFill>
                <a:latin typeface="OblikW01-Light" panose="02000503000000020004" pitchFamily="50" charset="0"/>
                <a:sym typeface="Arial"/>
              </a:rPr>
              <a:t>Second efficacy objective, statistical superiority to latanoprost, was not achieved</a:t>
            </a:r>
            <a:endParaRPr b="1">
              <a:solidFill>
                <a:schemeClr val="bg2"/>
              </a:solidFill>
              <a:latin typeface="OblikW01-Light" panose="02000503000000020004" pitchFamily="50" charset="0"/>
            </a:endParaRPr>
          </a:p>
          <a:p>
            <a:pPr marL="9525" marR="0" lvl="1" indent="0" algn="l" rtl="0">
              <a:lnSpc>
                <a:spcPct val="120000"/>
              </a:lnSpc>
              <a:spcBef>
                <a:spcPts val="600"/>
              </a:spcBef>
              <a:spcAft>
                <a:spcPts val="0"/>
              </a:spcAft>
              <a:buNone/>
            </a:pPr>
            <a:r>
              <a:rPr lang="en-US" sz="1600" b="1" i="0" u="none" strike="noStrike" cap="none">
                <a:solidFill>
                  <a:schemeClr val="bg2"/>
                </a:solidFill>
                <a:latin typeface="OblikW01-Light" panose="02000503000000020004" pitchFamily="50" charset="0"/>
                <a:sym typeface="Arial"/>
              </a:rPr>
              <a:t>NCX 470 was statistically superior to latanoprost in intraocular pressure reduction from baseline at 4 of the 6 timepoints, and numerically greater at all 6</a:t>
            </a:r>
            <a:endParaRPr sz="1600" b="1" i="0" u="none" strike="sngStrike" cap="none">
              <a:solidFill>
                <a:schemeClr val="bg2"/>
              </a:solidFill>
              <a:latin typeface="OblikW01-Light" panose="02000503000000020004" pitchFamily="50" charset="0"/>
              <a:sym typeface="Arial"/>
            </a:endParaRPr>
          </a:p>
        </p:txBody>
      </p:sp>
      <p:sp>
        <p:nvSpPr>
          <p:cNvPr id="563" name="Google Shape;563;p21"/>
          <p:cNvSpPr/>
          <p:nvPr/>
        </p:nvSpPr>
        <p:spPr>
          <a:xfrm>
            <a:off x="6646950" y="2264659"/>
            <a:ext cx="4843346" cy="752972"/>
          </a:xfrm>
          <a:prstGeom prst="roundRect">
            <a:avLst>
              <a:gd name="adj" fmla="val 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4" name="Google Shape;564;p21"/>
          <p:cNvSpPr/>
          <p:nvPr/>
        </p:nvSpPr>
        <p:spPr>
          <a:xfrm>
            <a:off x="6995821" y="2397563"/>
            <a:ext cx="4167376" cy="396991"/>
          </a:xfrm>
          <a:prstGeom prst="rect">
            <a:avLst/>
          </a:prstGeom>
          <a:noFill/>
          <a:ln>
            <a:noFill/>
          </a:ln>
        </p:spPr>
        <p:txBody>
          <a:bodyPr spcFirstLastPara="1" wrap="square" lIns="91425" tIns="45700" rIns="91425" bIns="45700" anchor="ctr" anchorCtr="0">
            <a:spAutoFit/>
          </a:bodyPr>
          <a:lstStyle/>
          <a:p>
            <a:pPr marL="0" marR="0" lvl="0" indent="0" algn="ctr" rtl="0">
              <a:lnSpc>
                <a:spcPct val="110000"/>
              </a:lnSpc>
              <a:spcBef>
                <a:spcPts val="0"/>
              </a:spcBef>
              <a:spcAft>
                <a:spcPts val="0"/>
              </a:spcAft>
              <a:buNone/>
            </a:pPr>
            <a:r>
              <a:rPr lang="en-US" sz="1800">
                <a:solidFill>
                  <a:schemeClr val="accent4"/>
                </a:solidFill>
                <a:latin typeface="OblikW01-Bold" panose="02000503000000020004" pitchFamily="50" charset="0"/>
                <a:sym typeface="Arial"/>
              </a:rPr>
              <a:t>DENALI: Enrolling subjects</a:t>
            </a:r>
            <a:endParaRPr>
              <a:latin typeface="OblikW01-Bold" panose="02000503000000020004" pitchFamily="50" charset="0"/>
            </a:endParaRPr>
          </a:p>
        </p:txBody>
      </p:sp>
      <p:sp>
        <p:nvSpPr>
          <p:cNvPr id="567" name="Google Shape;567;p21"/>
          <p:cNvSpPr txBox="1"/>
          <p:nvPr/>
        </p:nvSpPr>
        <p:spPr>
          <a:xfrm>
            <a:off x="559410" y="6366558"/>
            <a:ext cx="9922384" cy="580192"/>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rgbClr val="7F7F7F"/>
              </a:buClr>
              <a:buSzPts val="800"/>
              <a:buFont typeface="Arial"/>
              <a:buAutoNum type="arabicPeriod"/>
            </a:pPr>
            <a:r>
              <a:rPr lang="en-US" sz="800" err="1">
                <a:solidFill>
                  <a:srgbClr val="7F7F7F"/>
                </a:solidFill>
                <a:latin typeface="OblikW01-Light" panose="02000503000000020004" pitchFamily="2" charset="0"/>
                <a:sym typeface="Arial"/>
              </a:rPr>
              <a:t>Nicox</a:t>
            </a:r>
            <a:r>
              <a:rPr lang="en-US" sz="800">
                <a:solidFill>
                  <a:srgbClr val="7F7F7F"/>
                </a:solidFill>
                <a:latin typeface="OblikW01-Light" panose="02000503000000020004" pitchFamily="2" charset="0"/>
                <a:sym typeface="Arial"/>
              </a:rPr>
              <a:t> Press release October 31, 2022</a:t>
            </a:r>
            <a:endParaRPr>
              <a:latin typeface="OblikW01-Light" panose="02000503000000020004" pitchFamily="2" charset="0"/>
            </a:endParaRPr>
          </a:p>
          <a:p>
            <a:pPr marL="228600" marR="0" lvl="0" indent="-228600" algn="l" rtl="0">
              <a:lnSpc>
                <a:spcPct val="100000"/>
              </a:lnSpc>
              <a:spcBef>
                <a:spcPts val="0"/>
              </a:spcBef>
              <a:spcAft>
                <a:spcPts val="0"/>
              </a:spcAft>
              <a:buClr>
                <a:srgbClr val="7F7F7F"/>
              </a:buClr>
              <a:buSzPts val="800"/>
              <a:buFont typeface="Arial"/>
              <a:buAutoNum type="arabicPeriod"/>
            </a:pPr>
            <a:r>
              <a:rPr lang="en-US" sz="800" err="1">
                <a:solidFill>
                  <a:srgbClr val="7F7F7F"/>
                </a:solidFill>
                <a:latin typeface="OblikW01-Light" panose="02000503000000020004" pitchFamily="2" charset="0"/>
                <a:sym typeface="Arial"/>
              </a:rPr>
              <a:t>Mansberg</a:t>
            </a:r>
            <a:r>
              <a:rPr lang="en-US" sz="800">
                <a:solidFill>
                  <a:srgbClr val="7F7F7F"/>
                </a:solidFill>
                <a:latin typeface="OblikW01-Light" panose="02000503000000020004" pitchFamily="2" charset="0"/>
                <a:sym typeface="Arial"/>
              </a:rPr>
              <a:t> et al., 2023, World Glaucoma Congress, Abstract # P-339</a:t>
            </a:r>
            <a:endParaRPr>
              <a:latin typeface="OblikW01-Light" panose="02000503000000020004" pitchFamily="2" charset="0"/>
            </a:endParaRPr>
          </a:p>
          <a:p>
            <a:pPr marL="228600" marR="0" lvl="0" indent="-228600" algn="l" rtl="0">
              <a:lnSpc>
                <a:spcPct val="100000"/>
              </a:lnSpc>
              <a:spcBef>
                <a:spcPts val="0"/>
              </a:spcBef>
              <a:spcAft>
                <a:spcPts val="0"/>
              </a:spcAft>
              <a:buClr>
                <a:srgbClr val="7F7F7F"/>
              </a:buClr>
              <a:buSzPts val="800"/>
              <a:buFont typeface="Arial"/>
              <a:buAutoNum type="arabicPeriod"/>
            </a:pPr>
            <a:r>
              <a:rPr lang="en-US" sz="800" err="1">
                <a:solidFill>
                  <a:srgbClr val="7F7F7F"/>
                </a:solidFill>
                <a:latin typeface="OblikW01-Light" panose="02000503000000020004" pitchFamily="2" charset="0"/>
                <a:sym typeface="Arial"/>
              </a:rPr>
              <a:t>Fechtner</a:t>
            </a:r>
            <a:r>
              <a:rPr lang="en-US" sz="800">
                <a:solidFill>
                  <a:srgbClr val="7F7F7F"/>
                </a:solidFill>
                <a:latin typeface="OblikW01-Light" panose="02000503000000020004" pitchFamily="2" charset="0"/>
                <a:sym typeface="Arial"/>
              </a:rPr>
              <a:t> et al., 2023, World Glaucoma Congress, Abstract # P-288 </a:t>
            </a:r>
            <a:endParaRPr>
              <a:latin typeface="OblikW01-Light" panose="02000503000000020004" pitchFamily="2" charset="0"/>
            </a:endParaRPr>
          </a:p>
        </p:txBody>
      </p:sp>
    </p:spTree>
    <p:extLst>
      <p:ext uri="{BB962C8B-B14F-4D97-AF65-F5344CB8AC3E}">
        <p14:creationId xmlns:p14="http://schemas.microsoft.com/office/powerpoint/2010/main" val="2524527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2" name="Text Placeholder 1">
            <a:extLst>
              <a:ext uri="{FF2B5EF4-FFF2-40B4-BE49-F238E27FC236}">
                <a16:creationId xmlns:a16="http://schemas.microsoft.com/office/drawing/2014/main" id="{1491BBFE-A626-C12B-D940-DB14D22650A4}"/>
              </a:ext>
            </a:extLst>
          </p:cNvPr>
          <p:cNvSpPr>
            <a:spLocks noGrp="1"/>
          </p:cNvSpPr>
          <p:nvPr>
            <p:ph type="body" idx="1"/>
          </p:nvPr>
        </p:nvSpPr>
        <p:spPr>
          <a:xfrm>
            <a:off x="731838" y="1657350"/>
            <a:ext cx="11133219" cy="4185186"/>
          </a:xfrm>
          <a:ln>
            <a:noFill/>
          </a:ln>
        </p:spPr>
        <p:txBody>
          <a:bodyPr/>
          <a:lstStyle/>
          <a:p>
            <a:endParaRPr lang="en-FR"/>
          </a:p>
        </p:txBody>
      </p:sp>
      <p:sp>
        <p:nvSpPr>
          <p:cNvPr id="574" name="Google Shape;574;p22"/>
          <p:cNvSpPr txBox="1">
            <a:spLocks noGrp="1"/>
          </p:cNvSpPr>
          <p:nvPr>
            <p:ph type="body" idx="3"/>
          </p:nvPr>
        </p:nvSpPr>
        <p:spPr>
          <a:xfrm>
            <a:off x="835200" y="911277"/>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en-US" b="1"/>
              <a:t>Designed to evaluate NCX 470 vs. established therapy, latanoprost</a:t>
            </a:r>
          </a:p>
        </p:txBody>
      </p:sp>
      <p:sp>
        <p:nvSpPr>
          <p:cNvPr id="573" name="Google Shape;573;p22"/>
          <p:cNvSpPr txBox="1">
            <a:spLocks noGrp="1"/>
          </p:cNvSpPr>
          <p:nvPr>
            <p:ph type="title"/>
          </p:nvPr>
        </p:nvSpPr>
        <p:spPr>
          <a:xfrm>
            <a:off x="615712" y="38481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ea typeface="Arial"/>
                <a:sym typeface="Arial"/>
              </a:rPr>
              <a:t>Mont Blanc Phase 3 efficacy trial design</a:t>
            </a:r>
            <a:r>
              <a:rPr lang="en-US" baseline="30000">
                <a:ea typeface="Arial"/>
                <a:sym typeface="Arial"/>
              </a:rPr>
              <a:t>1</a:t>
            </a:r>
            <a:endParaRPr baseline="30000"/>
          </a:p>
        </p:txBody>
      </p:sp>
      <p:sp>
        <p:nvSpPr>
          <p:cNvPr id="575" name="Google Shape;575;p22"/>
          <p:cNvSpPr txBox="1"/>
          <p:nvPr/>
        </p:nvSpPr>
        <p:spPr>
          <a:xfrm>
            <a:off x="850443" y="1374279"/>
            <a:ext cx="11129673" cy="609357"/>
          </a:xfrm>
          <a:prstGeom prst="rect">
            <a:avLst/>
          </a:prstGeom>
          <a:solidFill>
            <a:schemeClr val="lt2"/>
          </a:solidFill>
          <a:ln>
            <a:noFill/>
          </a:ln>
        </p:spPr>
        <p:txBody>
          <a:bodyPr spcFirstLastPara="1" wrap="square" lIns="91425" tIns="45700" rIns="91425" bIns="45700" anchor="ctr" anchorCtr="0">
            <a:spAutoFit/>
          </a:bodyPr>
          <a:lstStyle/>
          <a:p>
            <a:pPr marL="0" marR="0" lvl="0" indent="0" algn="l" rtl="0">
              <a:lnSpc>
                <a:spcPct val="120000"/>
              </a:lnSpc>
              <a:spcBef>
                <a:spcPts val="0"/>
              </a:spcBef>
              <a:spcAft>
                <a:spcPts val="0"/>
              </a:spcAft>
              <a:buClr>
                <a:srgbClr val="3F3F3F"/>
              </a:buClr>
              <a:buSzPts val="1600"/>
              <a:buFont typeface="Arial"/>
              <a:buNone/>
            </a:pPr>
            <a:r>
              <a:rPr lang="en-US" b="1">
                <a:solidFill>
                  <a:srgbClr val="3F3F3F"/>
                </a:solidFill>
                <a:latin typeface="OblikW01-Bold" panose="02000503000000020004" pitchFamily="50" charset="0"/>
                <a:sym typeface="Arial"/>
              </a:rPr>
              <a:t>Randomized, controlled, double-masked, parallel design trial. Patients with open angle glaucoma or ocular hypertension were randomized 1:1 to once-daily treatment with NCX 470 0.1% or latanoprost 0.005%</a:t>
            </a:r>
          </a:p>
        </p:txBody>
      </p:sp>
      <p:sp>
        <p:nvSpPr>
          <p:cNvPr id="576" name="Google Shape;576;p22"/>
          <p:cNvSpPr txBox="1"/>
          <p:nvPr/>
        </p:nvSpPr>
        <p:spPr>
          <a:xfrm>
            <a:off x="833308" y="2079564"/>
            <a:ext cx="11031749" cy="138495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539B"/>
              </a:buClr>
              <a:buSzPts val="1600"/>
              <a:buFont typeface="Arial"/>
              <a:buNone/>
            </a:pPr>
            <a:r>
              <a:rPr lang="en-US" b="1" u="none" strike="noStrike" cap="none">
                <a:solidFill>
                  <a:srgbClr val="00539B"/>
                </a:solidFill>
                <a:latin typeface="OblikW01-Bold" panose="02000503000000020004" pitchFamily="50" charset="0"/>
                <a:sym typeface="Arial"/>
              </a:rPr>
              <a:t>Primary Endpoint: </a:t>
            </a:r>
          </a:p>
          <a:p>
            <a:pPr marL="0" marR="0" lvl="0" indent="0" algn="l" rtl="0">
              <a:lnSpc>
                <a:spcPct val="120000"/>
              </a:lnSpc>
              <a:spcBef>
                <a:spcPts val="0"/>
              </a:spcBef>
              <a:spcAft>
                <a:spcPts val="0"/>
              </a:spcAft>
              <a:buClr>
                <a:srgbClr val="00539B"/>
              </a:buClr>
              <a:buSzPts val="1600"/>
              <a:buFont typeface="Arial"/>
              <a:buNone/>
            </a:pPr>
            <a:r>
              <a:rPr lang="en-US" b="1" u="none" strike="noStrike" cap="none">
                <a:solidFill>
                  <a:srgbClr val="00539B"/>
                </a:solidFill>
                <a:latin typeface="OblikW01-Light" panose="02000503000000020004" pitchFamily="50" charset="0"/>
                <a:sym typeface="Arial"/>
              </a:rPr>
              <a:t>Mean IOP reduction from time-matched baseline at 8 AM and 4 PM at the week 2, week 6 and month 3 visits</a:t>
            </a:r>
          </a:p>
          <a:p>
            <a:pPr marL="0" marR="0" lvl="0" indent="0" algn="l" rtl="0">
              <a:lnSpc>
                <a:spcPct val="120000"/>
              </a:lnSpc>
              <a:spcBef>
                <a:spcPts val="0"/>
              </a:spcBef>
              <a:spcAft>
                <a:spcPts val="0"/>
              </a:spcAft>
              <a:buClr>
                <a:srgbClr val="00539B"/>
              </a:buClr>
              <a:buSzPts val="1600"/>
              <a:buFont typeface="Arial"/>
              <a:buNone/>
            </a:pPr>
            <a:endParaRPr lang="en-US" b="1" u="none" strike="noStrike" cap="none">
              <a:solidFill>
                <a:srgbClr val="00539B"/>
              </a:solidFill>
              <a:latin typeface="OblikW01-Bold" panose="02000503000000020004" pitchFamily="50" charset="0"/>
              <a:sym typeface="Arial"/>
            </a:endParaRPr>
          </a:p>
          <a:p>
            <a:pPr marL="0" marR="0" lvl="0" indent="0" algn="l" rtl="0">
              <a:lnSpc>
                <a:spcPct val="120000"/>
              </a:lnSpc>
              <a:spcBef>
                <a:spcPts val="0"/>
              </a:spcBef>
              <a:spcAft>
                <a:spcPts val="0"/>
              </a:spcAft>
              <a:buClr>
                <a:srgbClr val="00539B"/>
              </a:buClr>
              <a:buSzPts val="1600"/>
              <a:buFont typeface="Arial"/>
              <a:buNone/>
            </a:pPr>
            <a:r>
              <a:rPr lang="en-US" b="1" u="none" strike="noStrike" cap="none">
                <a:solidFill>
                  <a:srgbClr val="00539B"/>
                </a:solidFill>
                <a:latin typeface="OblikW01-Bold" panose="02000503000000020004" pitchFamily="50" charset="0"/>
                <a:sym typeface="Arial"/>
              </a:rPr>
              <a:t>Enrollment: </a:t>
            </a:r>
          </a:p>
          <a:p>
            <a:pPr marL="0" marR="0" lvl="0" indent="0" algn="l" rtl="0">
              <a:lnSpc>
                <a:spcPct val="120000"/>
              </a:lnSpc>
              <a:spcBef>
                <a:spcPts val="0"/>
              </a:spcBef>
              <a:spcAft>
                <a:spcPts val="0"/>
              </a:spcAft>
              <a:buClr>
                <a:srgbClr val="00539B"/>
              </a:buClr>
              <a:buSzPts val="1600"/>
              <a:buFont typeface="Arial"/>
              <a:buNone/>
            </a:pPr>
            <a:r>
              <a:rPr lang="en-US" b="1" u="none" strike="noStrike" cap="none">
                <a:solidFill>
                  <a:srgbClr val="00539B"/>
                </a:solidFill>
                <a:latin typeface="OblikW01-Light" panose="02000503000000020004" pitchFamily="50" charset="0"/>
                <a:sym typeface="Arial"/>
              </a:rPr>
              <a:t>The trial enrolled 691 patients across all arms (including ~30 patients on NCX 470 0.065% in the adaptive design part)</a:t>
            </a:r>
          </a:p>
        </p:txBody>
      </p:sp>
      <p:sp>
        <p:nvSpPr>
          <p:cNvPr id="577" name="Google Shape;577;p22"/>
          <p:cNvSpPr/>
          <p:nvPr/>
        </p:nvSpPr>
        <p:spPr>
          <a:xfrm>
            <a:off x="731175" y="5286070"/>
            <a:ext cx="2493865" cy="555899"/>
          </a:xfrm>
          <a:prstGeom prst="roundRect">
            <a:avLst>
              <a:gd name="adj" fmla="val 0"/>
            </a:avLst>
          </a:prstGeom>
          <a:solidFill>
            <a:srgbClr val="FCDED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8" name="Google Shape;578;p22"/>
          <p:cNvSpPr/>
          <p:nvPr/>
        </p:nvSpPr>
        <p:spPr>
          <a:xfrm>
            <a:off x="954919" y="5294993"/>
            <a:ext cx="2046375" cy="535491"/>
          </a:xfrm>
          <a:prstGeom prst="rect">
            <a:avLst/>
          </a:prstGeom>
          <a:noFill/>
          <a:ln>
            <a:noFill/>
          </a:ln>
        </p:spPr>
        <p:txBody>
          <a:bodyPr spcFirstLastPara="1" wrap="square" lIns="91425" tIns="45700" rIns="91425" bIns="45700" anchor="t" anchorCtr="0">
            <a:spAutoFit/>
          </a:bodyPr>
          <a:lstStyle/>
          <a:p>
            <a:pPr algn="ctr">
              <a:lnSpc>
                <a:spcPct val="120000"/>
              </a:lnSpc>
              <a:buClr>
                <a:schemeClr val="accent2"/>
              </a:buClr>
              <a:buSzPts val="1200"/>
            </a:pPr>
            <a:r>
              <a:rPr lang="en-US" sz="1200" b="1" i="0" u="none" strike="noStrike" cap="none">
                <a:solidFill>
                  <a:schemeClr val="accent2"/>
                </a:solidFill>
                <a:latin typeface="OblikW01-Light" panose="02000503000000020004" pitchFamily="50" charset="0"/>
                <a:sym typeface="Arial"/>
              </a:rPr>
              <a:t>Screening visit and </a:t>
            </a:r>
            <a:br>
              <a:rPr lang="en-US" sz="1200" b="1" i="0" u="none" strike="noStrike" cap="none">
                <a:solidFill>
                  <a:schemeClr val="accent2"/>
                </a:solidFill>
                <a:latin typeface="OblikW01-Light" panose="02000503000000020004" pitchFamily="50" charset="0"/>
                <a:sym typeface="Arial"/>
              </a:rPr>
            </a:br>
            <a:r>
              <a:rPr lang="en-US" sz="1200" b="1" i="0" u="none" strike="noStrike" cap="none">
                <a:solidFill>
                  <a:schemeClr val="accent2"/>
                </a:solidFill>
                <a:latin typeface="OblikW01-Light" panose="02000503000000020004" pitchFamily="50" charset="0"/>
                <a:sym typeface="Arial"/>
              </a:rPr>
              <a:t>Eligibility Visit 1</a:t>
            </a:r>
          </a:p>
        </p:txBody>
      </p:sp>
      <p:sp>
        <p:nvSpPr>
          <p:cNvPr id="579" name="Google Shape;579;p22"/>
          <p:cNvSpPr/>
          <p:nvPr/>
        </p:nvSpPr>
        <p:spPr>
          <a:xfrm>
            <a:off x="3375495" y="5284238"/>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0" name="Google Shape;580;p22"/>
          <p:cNvSpPr/>
          <p:nvPr/>
        </p:nvSpPr>
        <p:spPr>
          <a:xfrm>
            <a:off x="3448784" y="5354569"/>
            <a:ext cx="183112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en-US" sz="1200" b="1">
                <a:solidFill>
                  <a:schemeClr val="accent1"/>
                </a:solidFill>
                <a:latin typeface="OblikW01-Light" panose="02000503000000020004" pitchFamily="50" charset="0"/>
              </a:rPr>
              <a:t>Eligibility Visit 2, </a:t>
            </a:r>
          </a:p>
          <a:p>
            <a:pPr marL="0" marR="0" lvl="0" indent="0" algn="ctr" rtl="0">
              <a:lnSpc>
                <a:spcPct val="100000"/>
              </a:lnSpc>
              <a:spcBef>
                <a:spcPts val="0"/>
              </a:spcBef>
              <a:spcAft>
                <a:spcPts val="0"/>
              </a:spcAft>
              <a:buClr>
                <a:schemeClr val="accent1"/>
              </a:buClr>
              <a:buSzPts val="1200"/>
              <a:buFont typeface="Arial"/>
              <a:buNone/>
            </a:pPr>
            <a:r>
              <a:rPr lang="en-US" sz="1200" b="1">
                <a:solidFill>
                  <a:schemeClr val="accent1"/>
                </a:solidFill>
                <a:latin typeface="OblikW01-Light" panose="02000503000000020004" pitchFamily="50" charset="0"/>
              </a:rPr>
              <a:t>1st dose</a:t>
            </a:r>
          </a:p>
        </p:txBody>
      </p:sp>
      <p:grpSp>
        <p:nvGrpSpPr>
          <p:cNvPr id="581" name="Google Shape;581;p22"/>
          <p:cNvGrpSpPr/>
          <p:nvPr/>
        </p:nvGrpSpPr>
        <p:grpSpPr>
          <a:xfrm>
            <a:off x="5580221" y="5284238"/>
            <a:ext cx="2002132" cy="555899"/>
            <a:chOff x="3652467" y="5319869"/>
            <a:chExt cx="2100434" cy="555899"/>
          </a:xfrm>
        </p:grpSpPr>
        <p:sp>
          <p:nvSpPr>
            <p:cNvPr id="582" name="Google Shape;582;p22"/>
            <p:cNvSpPr/>
            <p:nvPr/>
          </p:nvSpPr>
          <p:spPr>
            <a:xfrm>
              <a:off x="3652467" y="5319869"/>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OblikW01-Light" panose="02000503000000020004" pitchFamily="50" charset="0"/>
                <a:ea typeface="Calibri"/>
                <a:cs typeface="Calibri"/>
                <a:sym typeface="Calibri"/>
              </a:endParaRPr>
            </a:p>
          </p:txBody>
        </p:sp>
        <p:sp>
          <p:nvSpPr>
            <p:cNvPr id="583" name="Google Shape;583;p22"/>
            <p:cNvSpPr/>
            <p:nvPr/>
          </p:nvSpPr>
          <p:spPr>
            <a:xfrm>
              <a:off x="4004209" y="5468761"/>
              <a:ext cx="1396949"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FR" sz="1200" b="1">
                  <a:solidFill>
                    <a:schemeClr val="accent1"/>
                  </a:solidFill>
                  <a:latin typeface="OblikW01-Light" panose="02000503000000020004" pitchFamily="50" charset="0"/>
                  <a:sym typeface="Arial"/>
                </a:rPr>
                <a:t>Week 2 </a:t>
              </a:r>
              <a:r>
                <a:rPr lang="fr-FR" sz="1200" b="1" err="1">
                  <a:solidFill>
                    <a:schemeClr val="accent1"/>
                  </a:solidFill>
                  <a:latin typeface="OblikW01-Light" panose="02000503000000020004" pitchFamily="50" charset="0"/>
                  <a:sym typeface="Arial"/>
                </a:rPr>
                <a:t>visit</a:t>
              </a:r>
              <a:endParaRPr lang="fr-FR" sz="1200" b="1">
                <a:solidFill>
                  <a:schemeClr val="accent1"/>
                </a:solidFill>
                <a:latin typeface="OblikW01-Light" panose="02000503000000020004" pitchFamily="50" charset="0"/>
                <a:sym typeface="Arial"/>
              </a:endParaRPr>
            </a:p>
          </p:txBody>
        </p:sp>
      </p:grpSp>
      <p:grpSp>
        <p:nvGrpSpPr>
          <p:cNvPr id="584" name="Google Shape;584;p22"/>
          <p:cNvGrpSpPr/>
          <p:nvPr/>
        </p:nvGrpSpPr>
        <p:grpSpPr>
          <a:xfrm>
            <a:off x="7683613" y="5291504"/>
            <a:ext cx="2002132" cy="555899"/>
            <a:chOff x="3652467" y="5319869"/>
            <a:chExt cx="2100434" cy="555899"/>
          </a:xfrm>
        </p:grpSpPr>
        <p:sp>
          <p:nvSpPr>
            <p:cNvPr id="585" name="Google Shape;585;p22"/>
            <p:cNvSpPr/>
            <p:nvPr/>
          </p:nvSpPr>
          <p:spPr>
            <a:xfrm>
              <a:off x="3652467" y="5319869"/>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OblikW01-Light" panose="02000503000000020004" pitchFamily="50" charset="0"/>
                <a:ea typeface="Calibri"/>
                <a:cs typeface="Calibri"/>
                <a:sym typeface="Calibri"/>
              </a:endParaRPr>
            </a:p>
          </p:txBody>
        </p:sp>
        <p:sp>
          <p:nvSpPr>
            <p:cNvPr id="586" name="Google Shape;586;p22"/>
            <p:cNvSpPr/>
            <p:nvPr/>
          </p:nvSpPr>
          <p:spPr>
            <a:xfrm>
              <a:off x="4031153" y="5457896"/>
              <a:ext cx="1396949"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FR" sz="1200" b="1">
                  <a:solidFill>
                    <a:schemeClr val="accent1"/>
                  </a:solidFill>
                  <a:latin typeface="OblikW01-Light" panose="02000503000000020004" pitchFamily="50" charset="0"/>
                  <a:sym typeface="Arial"/>
                </a:rPr>
                <a:t>Week 6 </a:t>
              </a:r>
              <a:r>
                <a:rPr lang="fr-FR" sz="1200" b="1" err="1">
                  <a:solidFill>
                    <a:schemeClr val="accent1"/>
                  </a:solidFill>
                  <a:latin typeface="OblikW01-Light" panose="02000503000000020004" pitchFamily="50" charset="0"/>
                  <a:sym typeface="Arial"/>
                </a:rPr>
                <a:t>visit</a:t>
              </a:r>
              <a:endParaRPr lang="fr-FR" sz="1200" b="1">
                <a:solidFill>
                  <a:schemeClr val="accent1"/>
                </a:solidFill>
                <a:latin typeface="OblikW01-Light" panose="02000503000000020004" pitchFamily="50" charset="0"/>
                <a:sym typeface="Arial"/>
              </a:endParaRPr>
            </a:p>
          </p:txBody>
        </p:sp>
      </p:grpSp>
      <p:grpSp>
        <p:nvGrpSpPr>
          <p:cNvPr id="587" name="Google Shape;587;p22"/>
          <p:cNvGrpSpPr/>
          <p:nvPr/>
        </p:nvGrpSpPr>
        <p:grpSpPr>
          <a:xfrm>
            <a:off x="9737111" y="5303499"/>
            <a:ext cx="2019339" cy="555899"/>
            <a:chOff x="3634416" y="5319869"/>
            <a:chExt cx="2118485" cy="555899"/>
          </a:xfrm>
        </p:grpSpPr>
        <p:sp>
          <p:nvSpPr>
            <p:cNvPr id="588" name="Google Shape;588;p22"/>
            <p:cNvSpPr/>
            <p:nvPr/>
          </p:nvSpPr>
          <p:spPr>
            <a:xfrm>
              <a:off x="3652467" y="5319869"/>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OblikW01-Light" panose="02000503000000020004" pitchFamily="50" charset="0"/>
                <a:ea typeface="Calibri"/>
                <a:cs typeface="Calibri"/>
                <a:sym typeface="Calibri"/>
              </a:endParaRPr>
            </a:p>
          </p:txBody>
        </p:sp>
        <p:sp>
          <p:nvSpPr>
            <p:cNvPr id="589" name="Google Shape;589;p22"/>
            <p:cNvSpPr/>
            <p:nvPr/>
          </p:nvSpPr>
          <p:spPr>
            <a:xfrm>
              <a:off x="3634416" y="5368456"/>
              <a:ext cx="2118483"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FR" sz="1200" b="1" err="1">
                  <a:solidFill>
                    <a:schemeClr val="accent1"/>
                  </a:solidFill>
                  <a:latin typeface="OblikW01-Light" panose="02000503000000020004" pitchFamily="50" charset="0"/>
                  <a:sym typeface="Arial"/>
                </a:rPr>
                <a:t>Month</a:t>
              </a:r>
              <a:r>
                <a:rPr lang="fr-FR" sz="1200" b="1">
                  <a:solidFill>
                    <a:schemeClr val="accent1"/>
                  </a:solidFill>
                  <a:latin typeface="OblikW01-Light" panose="02000503000000020004" pitchFamily="50" charset="0"/>
                  <a:sym typeface="Arial"/>
                </a:rPr>
                <a:t> 3 </a:t>
              </a:r>
            </a:p>
            <a:p>
              <a:pPr marL="0" marR="0" lvl="0" indent="0" algn="ctr" rtl="0">
                <a:lnSpc>
                  <a:spcPct val="100000"/>
                </a:lnSpc>
                <a:spcBef>
                  <a:spcPts val="0"/>
                </a:spcBef>
                <a:spcAft>
                  <a:spcPts val="0"/>
                </a:spcAft>
                <a:buClr>
                  <a:schemeClr val="accent1"/>
                </a:buClr>
                <a:buSzPts val="1200"/>
                <a:buFont typeface="Arial"/>
                <a:buNone/>
              </a:pPr>
              <a:r>
                <a:rPr lang="fr-FR" sz="1200" b="1">
                  <a:solidFill>
                    <a:schemeClr val="accent1"/>
                  </a:solidFill>
                  <a:latin typeface="OblikW01-Light" panose="02000503000000020004" pitchFamily="50" charset="0"/>
                  <a:sym typeface="Arial"/>
                </a:rPr>
                <a:t>Exit </a:t>
              </a:r>
              <a:r>
                <a:rPr lang="fr-FR" sz="1200" b="1" err="1">
                  <a:solidFill>
                    <a:schemeClr val="accent1"/>
                  </a:solidFill>
                  <a:latin typeface="OblikW01-Light" panose="02000503000000020004" pitchFamily="50" charset="0"/>
                  <a:sym typeface="Arial"/>
                </a:rPr>
                <a:t>Visit</a:t>
              </a:r>
              <a:endParaRPr lang="fr-FR" sz="1200" b="1">
                <a:solidFill>
                  <a:schemeClr val="accent1"/>
                </a:solidFill>
                <a:latin typeface="OblikW01-Light" panose="02000503000000020004" pitchFamily="50" charset="0"/>
                <a:sym typeface="Arial"/>
              </a:endParaRPr>
            </a:p>
          </p:txBody>
        </p:sp>
      </p:grpSp>
      <p:sp>
        <p:nvSpPr>
          <p:cNvPr id="590" name="Google Shape;590;p22"/>
          <p:cNvSpPr/>
          <p:nvPr/>
        </p:nvSpPr>
        <p:spPr>
          <a:xfrm>
            <a:off x="731175" y="3838985"/>
            <a:ext cx="2493865" cy="1293661"/>
          </a:xfrm>
          <a:prstGeom prst="roundRect">
            <a:avLst>
              <a:gd name="adj" fmla="val 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1" name="Google Shape;591;p22"/>
          <p:cNvSpPr/>
          <p:nvPr/>
        </p:nvSpPr>
        <p:spPr>
          <a:xfrm>
            <a:off x="914500" y="4331926"/>
            <a:ext cx="200879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400"/>
              <a:buFont typeface="Arial"/>
              <a:buNone/>
            </a:pPr>
            <a:r>
              <a:rPr lang="fr" b="1" err="1">
                <a:solidFill>
                  <a:schemeClr val="dk2"/>
                </a:solidFill>
                <a:latin typeface="OblikW01-Bold" panose="02000503000000020004" pitchFamily="50" charset="0"/>
              </a:rPr>
              <a:t>Washout</a:t>
            </a:r>
            <a:r>
              <a:rPr lang="fr" sz="1400" b="1" i="0" u="none" strike="noStrike" cap="none">
                <a:solidFill>
                  <a:schemeClr val="dk2"/>
                </a:solidFill>
                <a:latin typeface="OblikW01-Bold" panose="02000503000000020004" pitchFamily="50" charset="0"/>
                <a:sym typeface="Arial"/>
              </a:rPr>
              <a:t>*</a:t>
            </a:r>
            <a:endParaRPr sz="1400" b="1" i="0" u="none" strike="noStrike" cap="none">
              <a:solidFill>
                <a:schemeClr val="dk2"/>
              </a:solidFill>
              <a:latin typeface="OblikW01-Bold" panose="02000503000000020004" pitchFamily="50" charset="0"/>
              <a:sym typeface="Arial"/>
            </a:endParaRPr>
          </a:p>
        </p:txBody>
      </p:sp>
      <p:sp>
        <p:nvSpPr>
          <p:cNvPr id="592" name="Google Shape;592;p22"/>
          <p:cNvSpPr/>
          <p:nvPr/>
        </p:nvSpPr>
        <p:spPr>
          <a:xfrm>
            <a:off x="3375495" y="3837971"/>
            <a:ext cx="8380953" cy="456937"/>
          </a:xfrm>
          <a:prstGeom prst="roundRect">
            <a:avLst>
              <a:gd name="adj" fmla="val 0"/>
            </a:avLst>
          </a:prstGeom>
          <a:gradFill>
            <a:gsLst>
              <a:gs pos="50000">
                <a:srgbClr val="00539B"/>
              </a:gs>
              <a:gs pos="0">
                <a:srgbClr val="F15D22"/>
              </a:gs>
            </a:gsLst>
            <a:lin ang="0" scaled="1"/>
          </a:gra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3" name="Google Shape;593;p22"/>
          <p:cNvSpPr/>
          <p:nvPr/>
        </p:nvSpPr>
        <p:spPr>
          <a:xfrm>
            <a:off x="3394760" y="3912550"/>
            <a:ext cx="834242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400"/>
              <a:buFont typeface="Arial"/>
              <a:buNone/>
            </a:pPr>
            <a:r>
              <a:rPr lang="fr" sz="1400" b="1">
                <a:solidFill>
                  <a:schemeClr val="dk2"/>
                </a:solidFill>
                <a:latin typeface="OblikW01-Bold" panose="02000503000000020004" pitchFamily="50" charset="0"/>
                <a:sym typeface="Arial"/>
              </a:rPr>
              <a:t>NCX 470 0.1 % n = </a:t>
            </a:r>
            <a:r>
              <a:rPr lang="fr" sz="1400" b="1">
                <a:solidFill>
                  <a:schemeClr val="lt2"/>
                </a:solidFill>
                <a:latin typeface="OblikW01-Bold" panose="02000503000000020004" pitchFamily="50" charset="0"/>
                <a:sym typeface="Arial"/>
              </a:rPr>
              <a:t>328 </a:t>
            </a:r>
            <a:r>
              <a:rPr lang="fr" sz="1400" b="1">
                <a:solidFill>
                  <a:schemeClr val="dk2"/>
                </a:solidFill>
                <a:latin typeface="OblikW01-Bold" panose="02000503000000020004" pitchFamily="50" charset="0"/>
                <a:sym typeface="Arial"/>
              </a:rPr>
              <a:t>patients</a:t>
            </a:r>
            <a:endParaRPr sz="1400" b="1" i="0" u="none" strike="noStrike" cap="none">
              <a:solidFill>
                <a:schemeClr val="dk2"/>
              </a:solidFill>
              <a:latin typeface="OblikW01-Bold" panose="02000503000000020004" pitchFamily="50" charset="0"/>
              <a:sym typeface="Arial"/>
            </a:endParaRPr>
          </a:p>
        </p:txBody>
      </p:sp>
      <p:sp>
        <p:nvSpPr>
          <p:cNvPr id="594" name="Google Shape;594;p22"/>
          <p:cNvSpPr/>
          <p:nvPr/>
        </p:nvSpPr>
        <p:spPr>
          <a:xfrm>
            <a:off x="3375495" y="4675709"/>
            <a:ext cx="8380953" cy="456937"/>
          </a:xfrm>
          <a:prstGeom prst="roundRect">
            <a:avLst>
              <a:gd name="adj" fmla="val 0"/>
            </a:avLst>
          </a:prstGeom>
          <a:gradFill>
            <a:gsLst>
              <a:gs pos="50000">
                <a:srgbClr val="00539B"/>
              </a:gs>
              <a:gs pos="0">
                <a:srgbClr val="F15D22"/>
              </a:gs>
            </a:gsLst>
            <a:lin ang="0" scaled="1"/>
          </a:gra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5" name="Google Shape;595;p22"/>
          <p:cNvSpPr/>
          <p:nvPr/>
        </p:nvSpPr>
        <p:spPr>
          <a:xfrm>
            <a:off x="3414027" y="4742425"/>
            <a:ext cx="834242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400"/>
              <a:buFont typeface="Arial"/>
              <a:buNone/>
            </a:pPr>
            <a:r>
              <a:rPr lang="fr" sz="1400" b="1" err="1">
                <a:solidFill>
                  <a:schemeClr val="dk2"/>
                </a:solidFill>
                <a:latin typeface="OblikW01-Bold" panose="02000503000000020004" pitchFamily="50" charset="0"/>
                <a:sym typeface="Arial"/>
              </a:rPr>
              <a:t>Latanoprost</a:t>
            </a:r>
            <a:r>
              <a:rPr lang="fr" sz="1400" b="1">
                <a:solidFill>
                  <a:schemeClr val="dk2"/>
                </a:solidFill>
                <a:latin typeface="OblikW01-Bold" panose="02000503000000020004" pitchFamily="50" charset="0"/>
                <a:sym typeface="Arial"/>
              </a:rPr>
              <a:t> 0.005 % n = </a:t>
            </a:r>
            <a:r>
              <a:rPr lang="fr" sz="1400" b="1">
                <a:solidFill>
                  <a:schemeClr val="lt2"/>
                </a:solidFill>
                <a:latin typeface="OblikW01-Bold" panose="02000503000000020004" pitchFamily="50" charset="0"/>
                <a:sym typeface="Arial"/>
              </a:rPr>
              <a:t>333 </a:t>
            </a:r>
            <a:r>
              <a:rPr lang="fr" sz="1400" b="1">
                <a:solidFill>
                  <a:schemeClr val="dk2"/>
                </a:solidFill>
                <a:latin typeface="OblikW01-Bold" panose="02000503000000020004" pitchFamily="50" charset="0"/>
                <a:sym typeface="Arial"/>
              </a:rPr>
              <a:t>patients</a:t>
            </a:r>
            <a:endParaRPr sz="1400" b="1" i="0" u="none" strike="noStrike" cap="none">
              <a:solidFill>
                <a:schemeClr val="dk2"/>
              </a:solidFill>
              <a:latin typeface="OblikW01-Bold" panose="02000503000000020004" pitchFamily="50" charset="0"/>
              <a:sym typeface="Arial"/>
            </a:endParaRPr>
          </a:p>
        </p:txBody>
      </p:sp>
      <p:sp>
        <p:nvSpPr>
          <p:cNvPr id="596" name="Google Shape;596;p22"/>
          <p:cNvSpPr txBox="1"/>
          <p:nvPr/>
        </p:nvSpPr>
        <p:spPr>
          <a:xfrm>
            <a:off x="622676" y="6192398"/>
            <a:ext cx="10007600" cy="510627"/>
          </a:xfrm>
          <a:prstGeom prst="rect">
            <a:avLst/>
          </a:prstGeom>
          <a:noFill/>
          <a:ln>
            <a:noFill/>
          </a:ln>
        </p:spPr>
        <p:txBody>
          <a:bodyPr spcFirstLastPara="1" wrap="square" lIns="91425" tIns="45700" rIns="91425" bIns="45700" anchor="ctr" anchorCtr="0">
            <a:noAutofit/>
          </a:bodyPr>
          <a:lstStyle/>
          <a:p>
            <a:pPr marL="0" marR="0" lvl="0" indent="0" algn="l" rtl="0">
              <a:lnSpc>
                <a:spcPct val="250000"/>
              </a:lnSpc>
              <a:spcBef>
                <a:spcPts val="0"/>
              </a:spcBef>
              <a:spcAft>
                <a:spcPts val="0"/>
              </a:spcAft>
              <a:buClr>
                <a:srgbClr val="7F7F7F"/>
              </a:buClr>
              <a:buSzPts val="800"/>
              <a:buFont typeface="Arial"/>
              <a:buNone/>
            </a:pPr>
            <a:r>
              <a:rPr lang="en-US" sz="800">
                <a:solidFill>
                  <a:srgbClr val="7F7F7F"/>
                </a:solidFill>
                <a:latin typeface="+mn-lt"/>
                <a:sym typeface="Arial"/>
              </a:rPr>
              <a:t>1.    This schematic reflects the dosage arms which continued in the trial and do not include the NCX 470 0.065% dose which was only in the adaptive design portion of the trial</a:t>
            </a:r>
          </a:p>
        </p:txBody>
      </p:sp>
      <p:sp>
        <p:nvSpPr>
          <p:cNvPr id="597" name="Google Shape;597;p22"/>
          <p:cNvSpPr txBox="1"/>
          <p:nvPr/>
        </p:nvSpPr>
        <p:spPr>
          <a:xfrm>
            <a:off x="639811" y="6097934"/>
            <a:ext cx="873633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OblikW01-Light" panose="02000503000000020004" pitchFamily="2" charset="0"/>
                <a:ea typeface="Calibri"/>
                <a:cs typeface="Calibri"/>
                <a:sym typeface="Calibri"/>
              </a:rPr>
              <a:t>* Wash-out period according to the patient’s previous IOP-lowering treatment</a:t>
            </a:r>
          </a:p>
        </p:txBody>
      </p:sp>
    </p:spTree>
    <p:extLst>
      <p:ext uri="{BB962C8B-B14F-4D97-AF65-F5344CB8AC3E}">
        <p14:creationId xmlns:p14="http://schemas.microsoft.com/office/powerpoint/2010/main" val="230457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23"/>
          <p:cNvSpPr txBox="1">
            <a:spLocks noGrp="1"/>
          </p:cNvSpPr>
          <p:nvPr>
            <p:ph type="title"/>
          </p:nvPr>
        </p:nvSpPr>
        <p:spPr>
          <a:xfrm>
            <a:off x="622676" y="38227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ea typeface="Arial"/>
                <a:sym typeface="Arial"/>
              </a:rPr>
              <a:t>Baseline characteristics, demographics and disposition</a:t>
            </a:r>
            <a:r>
              <a:rPr lang="en-US" baseline="30000">
                <a:ea typeface="Arial"/>
                <a:sym typeface="Arial"/>
              </a:rPr>
              <a:t>1</a:t>
            </a:r>
            <a:endParaRPr baseline="30000">
              <a:solidFill>
                <a:srgbClr val="FF0000"/>
              </a:solidFill>
              <a:ea typeface="Arial"/>
              <a:sym typeface="Arial"/>
            </a:endParaRPr>
          </a:p>
        </p:txBody>
      </p:sp>
      <p:sp>
        <p:nvSpPr>
          <p:cNvPr id="604" name="Google Shape;604;p23"/>
          <p:cNvSpPr/>
          <p:nvPr/>
        </p:nvSpPr>
        <p:spPr>
          <a:xfrm>
            <a:off x="-1103615" y="3492942"/>
            <a:ext cx="11242652" cy="434975"/>
          </a:xfrm>
          <a:prstGeom prst="rect">
            <a:avLst/>
          </a:prstGeom>
          <a:noFill/>
          <a:ln>
            <a:noFill/>
          </a:ln>
        </p:spPr>
        <p:txBody>
          <a:bodyPr spcFirstLastPara="1" wrap="square" lIns="0" tIns="0" rIns="0" bIns="0" anchor="ctr" anchorCtr="0">
            <a:noAutofit/>
          </a:bodyPr>
          <a:lstStyle/>
          <a:p>
            <a:pPr marL="228600" marR="0" lvl="0" indent="-177800" algn="l" rtl="0">
              <a:lnSpc>
                <a:spcPct val="100000"/>
              </a:lnSpc>
              <a:spcBef>
                <a:spcPts val="0"/>
              </a:spcBef>
              <a:spcAft>
                <a:spcPts val="0"/>
              </a:spcAft>
              <a:buClr>
                <a:schemeClr val="accent2"/>
              </a:buClr>
              <a:buSzPts val="800"/>
              <a:buFont typeface="Arial"/>
              <a:buNone/>
            </a:pPr>
            <a:endParaRPr sz="800">
              <a:solidFill>
                <a:srgbClr val="595959"/>
              </a:solidFill>
              <a:latin typeface="Helvetica Neue"/>
              <a:ea typeface="Helvetica Neue"/>
              <a:cs typeface="Helvetica Neue"/>
              <a:sym typeface="Helvetica Neue"/>
            </a:endParaRPr>
          </a:p>
        </p:txBody>
      </p:sp>
      <p:sp>
        <p:nvSpPr>
          <p:cNvPr id="605" name="Google Shape;605;p23"/>
          <p:cNvSpPr txBox="1"/>
          <p:nvPr/>
        </p:nvSpPr>
        <p:spPr>
          <a:xfrm>
            <a:off x="1724364" y="5355988"/>
            <a:ext cx="9141860" cy="724155"/>
          </a:xfrm>
          <a:prstGeom prst="rect">
            <a:avLst/>
          </a:prstGeom>
          <a:no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FFFFFF"/>
              </a:buClr>
              <a:buSzPts val="1800"/>
              <a:buFont typeface="Arial"/>
              <a:buNone/>
            </a:pPr>
            <a:r>
              <a:rPr lang="en-US" sz="1800">
                <a:solidFill>
                  <a:srgbClr val="FFFFFF"/>
                </a:solidFill>
                <a:latin typeface="Arial"/>
                <a:ea typeface="Arial"/>
                <a:cs typeface="Arial"/>
                <a:sym typeface="Arial"/>
              </a:rPr>
              <a:t>As published in the landmark EMGT study “…each mmHg of decreased IOP was related to an approximately 10% lowering [of risk of vision loss progression]”</a:t>
            </a:r>
            <a:r>
              <a:rPr lang="en-US" sz="1200" baseline="30000">
                <a:solidFill>
                  <a:srgbClr val="FFFFFF"/>
                </a:solidFill>
                <a:latin typeface="Arial"/>
                <a:ea typeface="Arial"/>
                <a:cs typeface="Arial"/>
                <a:sym typeface="Arial"/>
              </a:rPr>
              <a:t>1</a:t>
            </a:r>
            <a:endParaRPr sz="1200" baseline="30000">
              <a:solidFill>
                <a:srgbClr val="FFFFFF"/>
              </a:solidFill>
              <a:latin typeface="Arial"/>
              <a:ea typeface="Arial"/>
              <a:cs typeface="Arial"/>
              <a:sym typeface="Arial"/>
            </a:endParaRPr>
          </a:p>
        </p:txBody>
      </p:sp>
      <p:sp>
        <p:nvSpPr>
          <p:cNvPr id="606" name="Google Shape;606;p23"/>
          <p:cNvSpPr txBox="1">
            <a:spLocks noGrp="1"/>
          </p:cNvSpPr>
          <p:nvPr>
            <p:ph type="body" idx="2"/>
          </p:nvPr>
        </p:nvSpPr>
        <p:spPr>
          <a:xfrm>
            <a:off x="647700" y="6330930"/>
            <a:ext cx="10007600" cy="310417"/>
          </a:xfrm>
          <a:prstGeom prst="rect">
            <a:avLst/>
          </a:prstGeom>
          <a:noFill/>
          <a:ln>
            <a:noFill/>
          </a:ln>
        </p:spPr>
        <p:txBody>
          <a:bodyPr spcFirstLastPara="1" wrap="square" lIns="91425" tIns="45700" rIns="91425" bIns="45700" anchor="ctr" anchorCtr="0">
            <a:noAutofit/>
          </a:bodyPr>
          <a:lstStyle/>
          <a:p>
            <a:pPr marL="0" lvl="0" indent="0" algn="l" rtl="0">
              <a:lnSpc>
                <a:spcPct val="250000"/>
              </a:lnSpc>
              <a:spcBef>
                <a:spcPts val="0"/>
              </a:spcBef>
              <a:spcAft>
                <a:spcPts val="0"/>
              </a:spcAft>
              <a:buClr>
                <a:srgbClr val="7F7F7F"/>
              </a:buClr>
              <a:buSzPts val="800"/>
              <a:buNone/>
            </a:pPr>
            <a:r>
              <a:rPr lang="en-US">
                <a:latin typeface="+mn-lt"/>
                <a:ea typeface="Arial"/>
                <a:sym typeface="Arial"/>
              </a:rPr>
              <a:t>1.  This data reflects the dosage arms which continued in the trial and do not include the NCX 470 0.065% dose which was only in the adaptive design portion of the trial.</a:t>
            </a:r>
            <a:endParaRPr>
              <a:latin typeface="+mn-lt"/>
            </a:endParaRPr>
          </a:p>
        </p:txBody>
      </p:sp>
      <p:graphicFrame>
        <p:nvGraphicFramePr>
          <p:cNvPr id="607" name="Google Shape;607;p23"/>
          <p:cNvGraphicFramePr/>
          <p:nvPr>
            <p:extLst>
              <p:ext uri="{D42A27DB-BD31-4B8C-83A1-F6EECF244321}">
                <p14:modId xmlns:p14="http://schemas.microsoft.com/office/powerpoint/2010/main" val="2027712025"/>
              </p:ext>
            </p:extLst>
          </p:nvPr>
        </p:nvGraphicFramePr>
        <p:xfrm>
          <a:off x="742868" y="953620"/>
          <a:ext cx="10474575" cy="5212230"/>
        </p:xfrm>
        <a:graphic>
          <a:graphicData uri="http://schemas.openxmlformats.org/drawingml/2006/table">
            <a:tbl>
              <a:tblPr>
                <a:noFill/>
                <a:tableStyleId>{D2F8D379-2294-4F00-8E0C-55C59275F244}</a:tableStyleId>
              </a:tblPr>
              <a:tblGrid>
                <a:gridCol w="5451455">
                  <a:extLst>
                    <a:ext uri="{9D8B030D-6E8A-4147-A177-3AD203B41FA5}">
                      <a16:colId xmlns:a16="http://schemas.microsoft.com/office/drawing/2014/main" val="20000"/>
                    </a:ext>
                  </a:extLst>
                </a:gridCol>
                <a:gridCol w="2540545">
                  <a:extLst>
                    <a:ext uri="{9D8B030D-6E8A-4147-A177-3AD203B41FA5}">
                      <a16:colId xmlns:a16="http://schemas.microsoft.com/office/drawing/2014/main" val="20001"/>
                    </a:ext>
                  </a:extLst>
                </a:gridCol>
                <a:gridCol w="2482575">
                  <a:extLst>
                    <a:ext uri="{9D8B030D-6E8A-4147-A177-3AD203B41FA5}">
                      <a16:colId xmlns:a16="http://schemas.microsoft.com/office/drawing/2014/main" val="20002"/>
                    </a:ext>
                  </a:extLst>
                </a:gridCol>
              </a:tblGrid>
              <a:tr h="491175">
                <a:tc>
                  <a:txBody>
                    <a:bodyPr/>
                    <a:lstStyle/>
                    <a:p>
                      <a:pPr marL="0" marR="0" lvl="0" indent="0" algn="ctr" rtl="0">
                        <a:spcBef>
                          <a:spcPts val="0"/>
                        </a:spcBef>
                        <a:spcAft>
                          <a:spcPts val="0"/>
                        </a:spcAft>
                        <a:buNone/>
                      </a:pPr>
                      <a:endParaRPr sz="1400" b="1">
                        <a:solidFill>
                          <a:srgbClr val="FFFFFF"/>
                        </a:solidFill>
                        <a:latin typeface="OblikW01-Bold" panose="02000503000000020004" pitchFamily="50" charset="0"/>
                        <a:ea typeface="Calibri"/>
                        <a:cs typeface="Calibri"/>
                        <a:sym typeface="Calibri"/>
                      </a:endParaRPr>
                    </a:p>
                  </a:txBody>
                  <a:tcPr marL="91450" marR="91450" marT="45725" marB="45725">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chemeClr val="accent1"/>
                    </a:solidFill>
                  </a:tcPr>
                </a:tc>
                <a:tc>
                  <a:txBody>
                    <a:bodyPr/>
                    <a:lstStyle/>
                    <a:p>
                      <a:pPr marL="0" marR="0" lvl="0" indent="0" algn="ctr" rtl="0">
                        <a:spcBef>
                          <a:spcPts val="0"/>
                        </a:spcBef>
                        <a:spcAft>
                          <a:spcPts val="0"/>
                        </a:spcAft>
                        <a:buNone/>
                      </a:pPr>
                      <a:r>
                        <a:rPr lang="en-US" sz="1400" b="1">
                          <a:solidFill>
                            <a:schemeClr val="lt2"/>
                          </a:solidFill>
                          <a:latin typeface="OblikW01-Bold" panose="02000503000000020004" pitchFamily="50" charset="0"/>
                          <a:ea typeface="Calibri"/>
                          <a:cs typeface="Calibri"/>
                          <a:sym typeface="Calibri"/>
                        </a:rPr>
                        <a:t>NCX 470 0.1%</a:t>
                      </a:r>
                      <a:endParaRPr b="1">
                        <a:latin typeface="OblikW01-Bold" panose="02000503000000020004" pitchFamily="50" charset="0"/>
                      </a:endParaRPr>
                    </a:p>
                    <a:p>
                      <a:pPr marL="0" marR="0" lvl="0" indent="0" algn="ctr" rtl="0">
                        <a:spcBef>
                          <a:spcPts val="0"/>
                        </a:spcBef>
                        <a:spcAft>
                          <a:spcPts val="0"/>
                        </a:spcAft>
                        <a:buNone/>
                      </a:pPr>
                      <a:r>
                        <a:rPr lang="en-US" sz="1400" b="1">
                          <a:solidFill>
                            <a:schemeClr val="lt2"/>
                          </a:solidFill>
                          <a:latin typeface="OblikW01-Bold" panose="02000503000000020004" pitchFamily="50" charset="0"/>
                          <a:ea typeface="Calibri"/>
                          <a:cs typeface="Calibri"/>
                          <a:sym typeface="Calibri"/>
                        </a:rPr>
                        <a:t>N = 328</a:t>
                      </a:r>
                      <a:endParaRPr b="1">
                        <a:latin typeface="OblikW01-Bold" panose="02000503000000020004" pitchFamily="50" charset="0"/>
                      </a:endParaRPr>
                    </a:p>
                  </a:txBody>
                  <a:tcPr marL="91450" marR="91450" marT="45725" marB="45725">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chemeClr val="accent1"/>
                    </a:solidFill>
                  </a:tcPr>
                </a:tc>
                <a:tc>
                  <a:txBody>
                    <a:bodyPr/>
                    <a:lstStyle/>
                    <a:p>
                      <a:pPr marL="0" marR="0" lvl="0" indent="0" algn="ctr" rtl="0">
                        <a:spcBef>
                          <a:spcPts val="0"/>
                        </a:spcBef>
                        <a:spcAft>
                          <a:spcPts val="0"/>
                        </a:spcAft>
                        <a:buNone/>
                      </a:pPr>
                      <a:r>
                        <a:rPr lang="en-US" sz="1400" b="1">
                          <a:solidFill>
                            <a:schemeClr val="lt2"/>
                          </a:solidFill>
                          <a:latin typeface="OblikW01-Bold" panose="02000503000000020004" pitchFamily="50" charset="0"/>
                          <a:ea typeface="Calibri"/>
                          <a:cs typeface="Calibri"/>
                          <a:sym typeface="Calibri"/>
                        </a:rPr>
                        <a:t>Latanoprost 0.005%</a:t>
                      </a:r>
                      <a:endParaRPr b="1">
                        <a:latin typeface="OblikW01-Bold" panose="02000503000000020004" pitchFamily="50" charset="0"/>
                      </a:endParaRPr>
                    </a:p>
                    <a:p>
                      <a:pPr marL="0" marR="0" lvl="0" indent="0" algn="ctr" rtl="0">
                        <a:spcBef>
                          <a:spcPts val="0"/>
                        </a:spcBef>
                        <a:spcAft>
                          <a:spcPts val="0"/>
                        </a:spcAft>
                        <a:buNone/>
                      </a:pPr>
                      <a:r>
                        <a:rPr lang="en-US" sz="1400" b="1">
                          <a:solidFill>
                            <a:schemeClr val="lt2"/>
                          </a:solidFill>
                          <a:latin typeface="OblikW01-Bold" panose="02000503000000020004" pitchFamily="50" charset="0"/>
                          <a:ea typeface="Calibri"/>
                          <a:cs typeface="Calibri"/>
                          <a:sym typeface="Calibri"/>
                        </a:rPr>
                        <a:t>N = 333</a:t>
                      </a:r>
                      <a:endParaRPr b="1">
                        <a:latin typeface="OblikW01-Bold" panose="02000503000000020004" pitchFamily="50" charset="0"/>
                      </a:endParaRPr>
                    </a:p>
                  </a:txBody>
                  <a:tcPr marL="91450" marR="91450" marT="45725" marB="45725">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77800">
                <a:tc>
                  <a:txBody>
                    <a:bodyPr/>
                    <a:lstStyle/>
                    <a:p>
                      <a:pPr marL="0" marR="0" lvl="0" indent="0" algn="l" rtl="0">
                        <a:spcBef>
                          <a:spcPts val="0"/>
                        </a:spcBef>
                        <a:spcAft>
                          <a:spcPts val="0"/>
                        </a:spcAft>
                        <a:buNone/>
                      </a:pPr>
                      <a:r>
                        <a:rPr lang="en-US" sz="1400" b="1">
                          <a:solidFill>
                            <a:schemeClr val="lt1"/>
                          </a:solidFill>
                          <a:latin typeface="OblikW01-Light" panose="02000503000000020004" pitchFamily="50" charset="0"/>
                        </a:rPr>
                        <a:t>Mean Diurnal Baseline (8am+4pm) </a:t>
                      </a:r>
                      <a:r>
                        <a:rPr lang="en-US" sz="1400" b="1">
                          <a:latin typeface="OblikW01-Light" panose="02000503000000020004" pitchFamily="50" charset="0"/>
                        </a:rPr>
                        <a:t>IOP, mmHg, Study Eye (SD)</a:t>
                      </a:r>
                      <a:endParaRPr sz="1400"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26.9 (2.04)</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26.8 (2.02)</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1"/>
                  </a:ext>
                </a:extLst>
              </a:tr>
              <a:tr h="177800">
                <a:tc>
                  <a:txBody>
                    <a:bodyPr/>
                    <a:lstStyle/>
                    <a:p>
                      <a:pPr marL="0" marR="0" lvl="0" indent="0" algn="l" rtl="0">
                        <a:spcBef>
                          <a:spcPts val="0"/>
                        </a:spcBef>
                        <a:spcAft>
                          <a:spcPts val="0"/>
                        </a:spcAft>
                        <a:buNone/>
                      </a:pPr>
                      <a:r>
                        <a:rPr lang="en-US" sz="1400" b="1">
                          <a:latin typeface="OblikW01-Light" panose="02000503000000020004" pitchFamily="50" charset="0"/>
                        </a:rPr>
                        <a:t>Gender, n (%)</a:t>
                      </a:r>
                      <a:endParaRPr b="1">
                        <a:latin typeface="OblikW01-Light" panose="02000503000000020004" pitchFamily="50" charset="0"/>
                      </a:endParaRPr>
                    </a:p>
                    <a:p>
                      <a:pPr marL="0" marR="0" lvl="0" indent="0" algn="l" rtl="0">
                        <a:spcBef>
                          <a:spcPts val="0"/>
                        </a:spcBef>
                        <a:spcAft>
                          <a:spcPts val="0"/>
                        </a:spcAft>
                        <a:buNone/>
                      </a:pPr>
                      <a:r>
                        <a:rPr lang="en-US" sz="1400" b="1">
                          <a:latin typeface="OblikW01-Light" panose="02000503000000020004" pitchFamily="50" charset="0"/>
                        </a:rPr>
                        <a:t>     Female</a:t>
                      </a:r>
                      <a:endParaRPr b="1">
                        <a:latin typeface="OblikW01-Light" panose="02000503000000020004" pitchFamily="50" charset="0"/>
                      </a:endParaRPr>
                    </a:p>
                    <a:p>
                      <a:pPr marL="0" marR="0" lvl="0" indent="0" algn="l" rtl="0">
                        <a:spcBef>
                          <a:spcPts val="0"/>
                        </a:spcBef>
                        <a:spcAft>
                          <a:spcPts val="0"/>
                        </a:spcAft>
                        <a:buNone/>
                      </a:pPr>
                      <a:r>
                        <a:rPr lang="en-US" sz="1400" b="1">
                          <a:latin typeface="OblikW01-Light" panose="02000503000000020004" pitchFamily="50" charset="0"/>
                        </a:rPr>
                        <a:t>     Male</a:t>
                      </a:r>
                      <a:endParaRPr sz="1400"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endParaRPr sz="1400" b="1">
                        <a:solidFill>
                          <a:schemeClr val="dk1"/>
                        </a:solidFill>
                        <a:latin typeface="OblikW01-Light" panose="02000503000000020004" pitchFamily="50" charset="0"/>
                        <a:ea typeface="Calibri"/>
                        <a:cs typeface="Calibri"/>
                        <a:sym typeface="Calibri"/>
                      </a:endParaRPr>
                    </a:p>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200 ( 61.0%)</a:t>
                      </a:r>
                      <a:endParaRPr b="1">
                        <a:latin typeface="OblikW01-Light" panose="02000503000000020004" pitchFamily="50" charset="0"/>
                      </a:endParaRPr>
                    </a:p>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128 ( 39.0%)</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endParaRPr sz="1400" b="1">
                        <a:solidFill>
                          <a:schemeClr val="dk1"/>
                        </a:solidFill>
                        <a:latin typeface="OblikW01-Light" panose="02000503000000020004" pitchFamily="50" charset="0"/>
                        <a:ea typeface="Calibri"/>
                        <a:cs typeface="Calibri"/>
                        <a:sym typeface="Calibri"/>
                      </a:endParaRPr>
                    </a:p>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188 ( 56.5%)</a:t>
                      </a:r>
                      <a:endParaRPr b="1">
                        <a:latin typeface="OblikW01-Light" panose="02000503000000020004" pitchFamily="50" charset="0"/>
                      </a:endParaRPr>
                    </a:p>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145 ( 43.5%)</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2"/>
                  </a:ext>
                </a:extLst>
              </a:tr>
              <a:tr h="177800">
                <a:tc>
                  <a:txBody>
                    <a:bodyPr/>
                    <a:lstStyle/>
                    <a:p>
                      <a:pPr marL="0" marR="0" lvl="0" indent="0" algn="l" rtl="0">
                        <a:spcBef>
                          <a:spcPts val="0"/>
                        </a:spcBef>
                        <a:spcAft>
                          <a:spcPts val="0"/>
                        </a:spcAft>
                        <a:buNone/>
                      </a:pPr>
                      <a:r>
                        <a:rPr lang="en-US" sz="1400" b="1">
                          <a:latin typeface="OblikW01-Light" panose="02000503000000020004" pitchFamily="50" charset="0"/>
                        </a:rPr>
                        <a:t>Age, Years (SD)</a:t>
                      </a:r>
                      <a:endParaRPr sz="1400"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63.6 (10.12)</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r>
                        <a:rPr lang="en-US" sz="1400" b="1">
                          <a:solidFill>
                            <a:schemeClr val="dk1"/>
                          </a:solidFill>
                          <a:latin typeface="OblikW01-Light" panose="02000503000000020004" pitchFamily="50" charset="0"/>
                          <a:ea typeface="Calibri"/>
                          <a:cs typeface="Calibri"/>
                          <a:sym typeface="Calibri"/>
                        </a:rPr>
                        <a:t>62.7 (11.73)</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3"/>
                  </a:ext>
                </a:extLst>
              </a:tr>
              <a:tr h="177800">
                <a:tc>
                  <a:txBody>
                    <a:bodyPr/>
                    <a:lstStyle/>
                    <a:p>
                      <a:pPr marL="0" marR="0" lvl="0" indent="0" algn="l" rtl="0">
                        <a:spcBef>
                          <a:spcPts val="0"/>
                        </a:spcBef>
                        <a:spcAft>
                          <a:spcPts val="0"/>
                        </a:spcAft>
                        <a:buNone/>
                      </a:pPr>
                      <a:r>
                        <a:rPr lang="en-US" sz="1400" b="1">
                          <a:latin typeface="OblikW01-Light" panose="02000503000000020004" pitchFamily="50" charset="0"/>
                        </a:rPr>
                        <a:t>Completed the Study</a:t>
                      </a:r>
                      <a:endParaRPr sz="1400"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314 (95.7%)</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316 (94.9%)</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4"/>
                  </a:ext>
                </a:extLst>
              </a:tr>
              <a:tr h="177800">
                <a:tc>
                  <a:txBody>
                    <a:bodyPr/>
                    <a:lstStyle/>
                    <a:p>
                      <a:pPr marL="0" marR="0" lvl="0" indent="0" algn="l" rtl="0">
                        <a:spcBef>
                          <a:spcPts val="0"/>
                        </a:spcBef>
                        <a:spcAft>
                          <a:spcPts val="0"/>
                        </a:spcAft>
                        <a:buNone/>
                      </a:pPr>
                      <a:r>
                        <a:rPr lang="en-US" sz="1400" b="1">
                          <a:latin typeface="OblikW01-Light" panose="02000503000000020004" pitchFamily="50" charset="0"/>
                        </a:rPr>
                        <a:t>Discontinued Prior to Study Completion</a:t>
                      </a:r>
                      <a:endParaRPr sz="1400"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14 (4.3%)</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17 (5.1%)</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5"/>
                  </a:ext>
                </a:extLst>
              </a:tr>
              <a:tr h="177800">
                <a:tc>
                  <a:txBody>
                    <a:bodyPr/>
                    <a:lstStyle/>
                    <a:p>
                      <a:pPr marL="0"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Reasons for Discontinuation</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b="1">
                        <a:solidFill>
                          <a:schemeClr val="dk1"/>
                        </a:solidFill>
                        <a:latin typeface="OblikW01-Light" panose="02000503000000020004" pitchFamily="50" charset="0"/>
                        <a:ea typeface="Calibri"/>
                        <a:cs typeface="Calibri"/>
                        <a:sym typeface="Calibri"/>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b="1">
                        <a:solidFill>
                          <a:schemeClr val="dk1"/>
                        </a:solidFill>
                        <a:latin typeface="OblikW01-Light" panose="02000503000000020004" pitchFamily="50" charset="0"/>
                        <a:ea typeface="Calibri"/>
                        <a:cs typeface="Calibri"/>
                        <a:sym typeface="Calibri"/>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6"/>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Adverse Event</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8 (57.1%)</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6 (35.3%)</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7"/>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Lost to Follow-up</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 (7.1%)</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4 (23.5%)</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8"/>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Physician Decision</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0</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0</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9"/>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Sponsor or IRB Decision</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 (7.1%)</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2 (11.8%)</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0"/>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Protocol Violation</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0</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 (5.9%)</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1"/>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Withdrawal by Subject</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3 (21.4%)</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3 (17.6%)</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2"/>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IOP greater than 36 mmHg</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0</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0</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3"/>
                  </a:ext>
                </a:extLst>
              </a:tr>
              <a:tr h="177800">
                <a:tc>
                  <a:txBody>
                    <a:bodyPr/>
                    <a:lstStyle/>
                    <a:p>
                      <a:pPr marL="236538" marR="0" lvl="0" indent="0" algn="l" rtl="0">
                        <a:lnSpc>
                          <a:spcPct val="100000"/>
                        </a:lnSpc>
                        <a:spcBef>
                          <a:spcPts val="0"/>
                        </a:spcBef>
                        <a:spcAft>
                          <a:spcPts val="0"/>
                        </a:spcAft>
                        <a:buClr>
                          <a:schemeClr val="dk1"/>
                        </a:buClr>
                        <a:buSzPts val="1400"/>
                        <a:buFont typeface="Calibri"/>
                        <a:buNone/>
                      </a:pPr>
                      <a:r>
                        <a:rPr lang="en-US" sz="1400" b="1">
                          <a:latin typeface="OblikW01-Light" panose="02000503000000020004" pitchFamily="50" charset="0"/>
                        </a:rPr>
                        <a:t>Other</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 (7.1%)</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panose="02000503000000020004" pitchFamily="50" charset="0"/>
                          <a:ea typeface="Calibri"/>
                          <a:cs typeface="Calibri"/>
                          <a:sym typeface="Calibri"/>
                        </a:rPr>
                        <a:t>1 (5.9%)</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63137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24"/>
          <p:cNvSpPr/>
          <p:nvPr/>
        </p:nvSpPr>
        <p:spPr>
          <a:xfrm>
            <a:off x="947738" y="1662120"/>
            <a:ext cx="10801350" cy="4515052"/>
          </a:xfrm>
          <a:prstGeom prst="roundRect">
            <a:avLst>
              <a:gd name="adj" fmla="val 0"/>
            </a:avLst>
          </a:prstGeom>
          <a:solidFill>
            <a:schemeClr val="dk2"/>
          </a:solidFill>
          <a:ln>
            <a:noFill/>
          </a:ln>
          <a:effectLst>
            <a:outerShdw blurRad="63500" sx="101000" sy="101000" algn="ctr" rotWithShape="0">
              <a:prstClr val="black">
                <a:alpha val="31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Roboto"/>
              <a:ea typeface="Roboto"/>
              <a:cs typeface="Roboto"/>
              <a:sym typeface="Roboto"/>
            </a:endParaRPr>
          </a:p>
        </p:txBody>
      </p:sp>
      <p:pic>
        <p:nvPicPr>
          <p:cNvPr id="615" name="Google Shape;615;p24"/>
          <p:cNvPicPr preferRelativeResize="0"/>
          <p:nvPr/>
        </p:nvPicPr>
        <p:blipFill rotWithShape="1">
          <a:blip r:embed="rId3">
            <a:alphaModFix/>
          </a:blip>
          <a:srcRect l="4191" t="11403" r="1422" b="1868"/>
          <a:stretch/>
        </p:blipFill>
        <p:spPr>
          <a:xfrm>
            <a:off x="1324420" y="1853080"/>
            <a:ext cx="8631953" cy="4052881"/>
          </a:xfrm>
          <a:prstGeom prst="rect">
            <a:avLst/>
          </a:prstGeom>
          <a:noFill/>
          <a:ln>
            <a:noFill/>
          </a:ln>
        </p:spPr>
      </p:pic>
      <p:sp>
        <p:nvSpPr>
          <p:cNvPr id="616" name="Google Shape;616;p24"/>
          <p:cNvSpPr txBox="1">
            <a:spLocks noGrp="1"/>
          </p:cNvSpPr>
          <p:nvPr>
            <p:ph type="body" idx="3"/>
          </p:nvPr>
        </p:nvSpPr>
        <p:spPr>
          <a:xfrm>
            <a:off x="636953" y="529410"/>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1"/>
              </a:buClr>
              <a:buSzPts val="2600"/>
              <a:buNone/>
            </a:pPr>
            <a:r>
              <a:rPr lang="en-US" sz="2600">
                <a:solidFill>
                  <a:schemeClr val="accent1"/>
                </a:solidFill>
                <a:latin typeface="OblikW01-Bold" panose="02000503000000020004" pitchFamily="50" charset="0"/>
              </a:rPr>
              <a:t>Significant, sustained IOP-lowering effects</a:t>
            </a:r>
            <a:endParaRPr sz="2600">
              <a:solidFill>
                <a:schemeClr val="accent1"/>
              </a:solidFill>
              <a:latin typeface="OblikW01-Bold" panose="02000503000000020004" pitchFamily="50" charset="0"/>
            </a:endParaRPr>
          </a:p>
        </p:txBody>
      </p:sp>
      <p:sp>
        <p:nvSpPr>
          <p:cNvPr id="617" name="Google Shape;617;p24"/>
          <p:cNvSpPr txBox="1"/>
          <p:nvPr/>
        </p:nvSpPr>
        <p:spPr>
          <a:xfrm>
            <a:off x="541841" y="6278097"/>
            <a:ext cx="8736336" cy="338514"/>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Font typeface="Arial" panose="020B0604020202020204" pitchFamily="34" charset="0"/>
              <a:buChar char="•"/>
            </a:pPr>
            <a:r>
              <a:rPr lang="en-US" sz="800">
                <a:solidFill>
                  <a:schemeClr val="dk1"/>
                </a:solidFill>
                <a:latin typeface="+mn-lt"/>
                <a:ea typeface="Calibri"/>
                <a:cs typeface="Calibri"/>
                <a:sym typeface="Calibri"/>
              </a:rPr>
              <a:t>Denotes statistically significant differences vs latanoprost (p&lt;0.049)</a:t>
            </a:r>
          </a:p>
          <a:p>
            <a:pPr marL="184150" marR="0" lvl="0" indent="-184150" algn="l" rtl="0">
              <a:spcBef>
                <a:spcPts val="0"/>
              </a:spcBef>
              <a:spcAft>
                <a:spcPts val="0"/>
              </a:spcAft>
              <a:buFont typeface="Arial" panose="020B0604020202020204" pitchFamily="34" charset="0"/>
              <a:buChar char="•"/>
            </a:pPr>
            <a:r>
              <a:rPr lang="en-US" sz="800" err="1">
                <a:latin typeface="+mn-lt"/>
              </a:rPr>
              <a:t>Fechtner</a:t>
            </a:r>
            <a:r>
              <a:rPr lang="en-US" sz="800">
                <a:latin typeface="+mn-lt"/>
              </a:rPr>
              <a:t> et al., AJO, published, 2024 - https://</a:t>
            </a:r>
            <a:r>
              <a:rPr lang="en-US" sz="800" err="1">
                <a:latin typeface="+mn-lt"/>
              </a:rPr>
              <a:t>doi.org</a:t>
            </a:r>
            <a:r>
              <a:rPr lang="en-US" sz="800">
                <a:latin typeface="+mn-lt"/>
              </a:rPr>
              <a:t>/10.1016/j.ajo.2024.03.002</a:t>
            </a:r>
          </a:p>
        </p:txBody>
      </p:sp>
      <p:sp>
        <p:nvSpPr>
          <p:cNvPr id="618" name="Google Shape;618;p24"/>
          <p:cNvSpPr txBox="1"/>
          <p:nvPr/>
        </p:nvSpPr>
        <p:spPr>
          <a:xfrm>
            <a:off x="9856528" y="2033264"/>
            <a:ext cx="191365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Calibri"/>
                <a:ea typeface="Calibri"/>
                <a:cs typeface="Calibri"/>
                <a:sym typeface="Calibri"/>
              </a:rPr>
              <a:t>NCX 470 0.1%: N = 328</a:t>
            </a:r>
            <a:endParaRPr/>
          </a:p>
          <a:p>
            <a:pPr marL="0" marR="0" lvl="0" indent="0" algn="l" rtl="0">
              <a:spcBef>
                <a:spcPts val="0"/>
              </a:spcBef>
              <a:spcAft>
                <a:spcPts val="0"/>
              </a:spcAft>
              <a:buNone/>
            </a:pPr>
            <a:r>
              <a:rPr lang="en-US" sz="1100">
                <a:solidFill>
                  <a:schemeClr val="dk1"/>
                </a:solidFill>
                <a:latin typeface="Calibri"/>
                <a:ea typeface="Calibri"/>
                <a:cs typeface="Calibri"/>
                <a:sym typeface="Calibri"/>
              </a:rPr>
              <a:t>Latanoprost 0.005%: N = 333</a:t>
            </a:r>
            <a:endParaRPr/>
          </a:p>
          <a:p>
            <a:pPr marL="0" marR="0" lvl="0" indent="0" algn="l" rtl="0">
              <a:spcBef>
                <a:spcPts val="0"/>
              </a:spcBef>
              <a:spcAft>
                <a:spcPts val="0"/>
              </a:spcAft>
              <a:buNone/>
            </a:pPr>
            <a:endParaRPr sz="1100">
              <a:solidFill>
                <a:schemeClr val="dk1"/>
              </a:solidFill>
              <a:latin typeface="Calibri"/>
              <a:ea typeface="Calibri"/>
              <a:cs typeface="Calibri"/>
              <a:sym typeface="Calibri"/>
            </a:endParaRPr>
          </a:p>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 name="Google Shape;574;p22">
            <a:extLst>
              <a:ext uri="{FF2B5EF4-FFF2-40B4-BE49-F238E27FC236}">
                <a16:creationId xmlns:a16="http://schemas.microsoft.com/office/drawing/2014/main" id="{FA1D5677-E3EE-05C0-5A85-6533CFFE0D25}"/>
              </a:ext>
            </a:extLst>
          </p:cNvPr>
          <p:cNvSpPr txBox="1">
            <a:spLocks/>
          </p:cNvSpPr>
          <p:nvPr/>
        </p:nvSpPr>
        <p:spPr>
          <a:xfrm>
            <a:off x="835200" y="911277"/>
            <a:ext cx="11003153" cy="33690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2000"/>
              <a:buFont typeface="Arial"/>
              <a:buNone/>
              <a:defRPr sz="2000" b="0" i="0" u="none" strike="noStrike" cap="none">
                <a:solidFill>
                  <a:schemeClr val="accent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b="1" spc="-70"/>
              <a:t>IOP-lowering from baseline was 8.0 to 9.7 mmHg for NCX 470 vs. 7.1 to 9.4 mmHg for latanoprost </a:t>
            </a:r>
          </a:p>
        </p:txBody>
      </p:sp>
    </p:spTree>
    <p:extLst>
      <p:ext uri="{BB962C8B-B14F-4D97-AF65-F5344CB8AC3E}">
        <p14:creationId xmlns:p14="http://schemas.microsoft.com/office/powerpoint/2010/main" val="3627144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25"/>
          <p:cNvSpPr/>
          <p:nvPr/>
        </p:nvSpPr>
        <p:spPr>
          <a:xfrm>
            <a:off x="9051227" y="1586773"/>
            <a:ext cx="2979869" cy="4016444"/>
          </a:xfrm>
          <a:prstGeom prst="roundRect">
            <a:avLst>
              <a:gd name="adj" fmla="val 0"/>
            </a:avLst>
          </a:prstGeom>
          <a:gradFill>
            <a:gsLst>
              <a:gs pos="0">
                <a:srgbClr val="00539B"/>
              </a:gs>
              <a:gs pos="100000">
                <a:srgbClr val="003464"/>
              </a:gs>
            </a:gsLst>
            <a:lin ang="0" scaled="0"/>
          </a:gra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5" name="Google Shape;625;p25"/>
          <p:cNvSpPr txBox="1">
            <a:spLocks noGrp="1"/>
          </p:cNvSpPr>
          <p:nvPr>
            <p:ph type="title"/>
          </p:nvPr>
        </p:nvSpPr>
        <p:spPr>
          <a:xfrm>
            <a:off x="619928" y="545949"/>
            <a:ext cx="11201400" cy="78966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5D92"/>
              </a:buClr>
              <a:buSzPts val="2600"/>
              <a:buFont typeface="Arial"/>
              <a:buNone/>
            </a:pPr>
            <a:r>
              <a:rPr lang="en-US">
                <a:solidFill>
                  <a:srgbClr val="005D92"/>
                </a:solidFill>
              </a:rPr>
              <a:t>NCX 470 0.1% achieved non-inferiority and demonstrated an IOP-lowering greater than Latanoprost 0.005% of up to 1.0mmHg</a:t>
            </a:r>
            <a:endParaRPr baseline="30000">
              <a:solidFill>
                <a:srgbClr val="005D92"/>
              </a:solidFill>
            </a:endParaRPr>
          </a:p>
        </p:txBody>
      </p:sp>
      <p:sp>
        <p:nvSpPr>
          <p:cNvPr id="626" name="Google Shape;626;p25"/>
          <p:cNvSpPr txBox="1"/>
          <p:nvPr/>
        </p:nvSpPr>
        <p:spPr>
          <a:xfrm>
            <a:off x="2604408" y="3907763"/>
            <a:ext cx="184731" cy="61555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700"/>
              <a:buFont typeface="Calibri"/>
              <a:buNone/>
            </a:pPr>
            <a:endParaRPr sz="1700" b="0"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700"/>
              <a:buFont typeface="Calibri"/>
              <a:buNone/>
            </a:pPr>
            <a:endParaRPr sz="1700" b="0" i="0" u="none" strike="noStrike" cap="none">
              <a:solidFill>
                <a:srgbClr val="595959"/>
              </a:solidFill>
              <a:latin typeface="Arial"/>
              <a:ea typeface="Arial"/>
              <a:cs typeface="Arial"/>
              <a:sym typeface="Arial"/>
            </a:endParaRPr>
          </a:p>
        </p:txBody>
      </p:sp>
      <p:sp>
        <p:nvSpPr>
          <p:cNvPr id="627" name="Google Shape;627;p25"/>
          <p:cNvSpPr txBox="1"/>
          <p:nvPr/>
        </p:nvSpPr>
        <p:spPr>
          <a:xfrm>
            <a:off x="421472" y="5752800"/>
            <a:ext cx="1635928" cy="233102"/>
          </a:xfrm>
          <a:prstGeom prst="rect">
            <a:avLst/>
          </a:prstGeom>
          <a:noFill/>
          <a:ln>
            <a:noFill/>
          </a:ln>
        </p:spPr>
        <p:txBody>
          <a:bodyPr spcFirstLastPara="1" wrap="square" lIns="91425" tIns="45700" rIns="91425" bIns="45700" anchor="ctr" anchorCtr="0">
            <a:noAutofit/>
          </a:bodyPr>
          <a:lstStyle/>
          <a:p>
            <a:pPr marL="0" marR="0" lvl="0" indent="0" algn="l" rtl="0">
              <a:lnSpc>
                <a:spcPct val="250000"/>
              </a:lnSpc>
              <a:spcBef>
                <a:spcPts val="0"/>
              </a:spcBef>
              <a:spcAft>
                <a:spcPts val="0"/>
              </a:spcAft>
              <a:buClr>
                <a:srgbClr val="7F7F7F"/>
              </a:buClr>
              <a:buSzPts val="800"/>
              <a:buFont typeface="Arial"/>
              <a:buNone/>
            </a:pPr>
            <a:endParaRPr sz="800" b="0" i="0" u="none" strike="noStrike" cap="none">
              <a:solidFill>
                <a:srgbClr val="3F3F3F"/>
              </a:solidFill>
              <a:latin typeface="Arial"/>
              <a:ea typeface="Arial"/>
              <a:cs typeface="Arial"/>
              <a:sym typeface="Arial"/>
            </a:endParaRPr>
          </a:p>
        </p:txBody>
      </p:sp>
      <p:sp>
        <p:nvSpPr>
          <p:cNvPr id="628" name="Google Shape;628;p25"/>
          <p:cNvSpPr txBox="1"/>
          <p:nvPr/>
        </p:nvSpPr>
        <p:spPr>
          <a:xfrm>
            <a:off x="773248" y="2407750"/>
            <a:ext cx="10997280" cy="724155"/>
          </a:xfrm>
          <a:prstGeom prst="rect">
            <a:avLst/>
          </a:prstGeom>
          <a:no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FFFFFF"/>
              </a:buClr>
              <a:buSzPts val="1800"/>
              <a:buFont typeface="Arial"/>
              <a:buNone/>
            </a:pPr>
            <a:endParaRPr/>
          </a:p>
        </p:txBody>
      </p:sp>
      <p:sp>
        <p:nvSpPr>
          <p:cNvPr id="629" name="Google Shape;629;p25"/>
          <p:cNvSpPr txBox="1"/>
          <p:nvPr/>
        </p:nvSpPr>
        <p:spPr>
          <a:xfrm>
            <a:off x="9122372" y="1669230"/>
            <a:ext cx="2908724" cy="4016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1">
                <a:solidFill>
                  <a:schemeClr val="bg2"/>
                </a:solidFill>
                <a:latin typeface="OblikW01-Light" panose="02000503000000020004" pitchFamily="50" charset="0"/>
                <a:ea typeface="Calibri"/>
                <a:cs typeface="Calibri"/>
                <a:sym typeface="Calibri"/>
              </a:rPr>
              <a:t>To be non-inferior, the treatment difference between NCX 470 and latanoprost had to meet BOTH criteria:</a:t>
            </a:r>
            <a:endParaRPr sz="1500" b="1">
              <a:solidFill>
                <a:schemeClr val="bg2"/>
              </a:solidFill>
              <a:latin typeface="OblikW01-Light" panose="02000503000000020004" pitchFamily="50" charset="0"/>
            </a:endParaRPr>
          </a:p>
          <a:p>
            <a:pPr marL="115888" marR="0" lvl="0" indent="-115888" algn="l" rtl="0">
              <a:spcBef>
                <a:spcPts val="0"/>
              </a:spcBef>
              <a:spcAft>
                <a:spcPts val="0"/>
              </a:spcAft>
              <a:buClr>
                <a:schemeClr val="bg2"/>
              </a:buClr>
              <a:buSzPts val="1600"/>
              <a:buFont typeface="Arial"/>
              <a:buChar char="•"/>
            </a:pPr>
            <a:r>
              <a:rPr lang="en-US" sz="1500" b="1">
                <a:solidFill>
                  <a:schemeClr val="bg2"/>
                </a:solidFill>
                <a:latin typeface="OblikW01-Light" panose="02000503000000020004" pitchFamily="50" charset="0"/>
                <a:ea typeface="Calibri"/>
                <a:cs typeface="Calibri"/>
                <a:sym typeface="Calibri"/>
              </a:rPr>
              <a:t>For all 6 timepoints, the upper limit of all confidence intervals (95.1%) were required to be less than or equal to 1.5 mmHg and </a:t>
            </a:r>
            <a:endParaRPr sz="1500" b="1">
              <a:solidFill>
                <a:schemeClr val="bg2"/>
              </a:solidFill>
              <a:latin typeface="OblikW01-Light" panose="02000503000000020004" pitchFamily="50" charset="0"/>
            </a:endParaRPr>
          </a:p>
          <a:p>
            <a:pPr marL="115888" marR="0" lvl="0" indent="-115888" algn="l" rtl="0">
              <a:spcBef>
                <a:spcPts val="0"/>
              </a:spcBef>
              <a:spcAft>
                <a:spcPts val="0"/>
              </a:spcAft>
              <a:buClr>
                <a:schemeClr val="bg2"/>
              </a:buClr>
              <a:buSzPts val="1600"/>
              <a:buFont typeface="Arial"/>
              <a:buChar char="•"/>
            </a:pPr>
            <a:r>
              <a:rPr lang="en-US" sz="1500" b="1">
                <a:solidFill>
                  <a:schemeClr val="bg2"/>
                </a:solidFill>
                <a:latin typeface="OblikW01-Light" panose="02000503000000020004" pitchFamily="50" charset="0"/>
                <a:ea typeface="Calibri"/>
                <a:cs typeface="Calibri"/>
                <a:sym typeface="Calibri"/>
              </a:rPr>
              <a:t>At least 4 of the 6 timepoints were required to be less than or equal to 1.0 mmHg   </a:t>
            </a:r>
          </a:p>
          <a:p>
            <a:pPr marL="115888" marR="0" lvl="0" indent="-115888" algn="l" rtl="0">
              <a:spcBef>
                <a:spcPts val="0"/>
              </a:spcBef>
              <a:spcAft>
                <a:spcPts val="0"/>
              </a:spcAft>
              <a:buClr>
                <a:schemeClr val="bg2"/>
              </a:buClr>
              <a:buSzPts val="1600"/>
              <a:buFont typeface="Arial"/>
              <a:buChar char="•"/>
            </a:pPr>
            <a:r>
              <a:rPr lang="en-US" sz="1500" b="1">
                <a:solidFill>
                  <a:schemeClr val="bg2"/>
                </a:solidFill>
                <a:latin typeface="OblikW01-Light" panose="02000503000000020004" pitchFamily="50" charset="0"/>
              </a:rPr>
              <a:t>NCX 470 0.1% demonstrated an IOP lowering effect greater than latanoprost 0.005% of up to 1.0 mmHg</a:t>
            </a:r>
          </a:p>
          <a:p>
            <a:pPr marL="115888" marR="0" lvl="0" indent="-115888" algn="l" rtl="0">
              <a:spcBef>
                <a:spcPts val="0"/>
              </a:spcBef>
              <a:spcAft>
                <a:spcPts val="0"/>
              </a:spcAft>
              <a:buClr>
                <a:schemeClr val="bg2"/>
              </a:buClr>
              <a:buSzPts val="1600"/>
              <a:buFont typeface="Arial"/>
              <a:buChar char="•"/>
            </a:pPr>
            <a:endParaRPr lang="fr-FR" sz="1500" b="1">
              <a:solidFill>
                <a:schemeClr val="bg2"/>
              </a:solidFill>
              <a:latin typeface="OblikW01-Light" panose="02000503000000020004" pitchFamily="50" charset="0"/>
            </a:endParaRPr>
          </a:p>
        </p:txBody>
      </p:sp>
      <p:grpSp>
        <p:nvGrpSpPr>
          <p:cNvPr id="630" name="Google Shape;630;p25"/>
          <p:cNvGrpSpPr/>
          <p:nvPr/>
        </p:nvGrpSpPr>
        <p:grpSpPr>
          <a:xfrm>
            <a:off x="443625" y="1286548"/>
            <a:ext cx="8511753" cy="4659375"/>
            <a:chOff x="1298292" y="1438512"/>
            <a:chExt cx="7142662" cy="3827339"/>
          </a:xfrm>
        </p:grpSpPr>
        <p:pic>
          <p:nvPicPr>
            <p:cNvPr id="631" name="Google Shape;631;p25"/>
            <p:cNvPicPr preferRelativeResize="0"/>
            <p:nvPr/>
          </p:nvPicPr>
          <p:blipFill rotWithShape="1">
            <a:blip r:embed="rId3">
              <a:alphaModFix/>
            </a:blip>
            <a:srcRect l="4002" t="8553" r="1392" b="4653"/>
            <a:stretch/>
          </p:blipFill>
          <p:spPr>
            <a:xfrm>
              <a:off x="1298292" y="1438512"/>
              <a:ext cx="7142662" cy="3827339"/>
            </a:xfrm>
            <a:prstGeom prst="rect">
              <a:avLst/>
            </a:prstGeom>
            <a:noFill/>
            <a:ln>
              <a:noFill/>
            </a:ln>
          </p:spPr>
        </p:pic>
        <p:grpSp>
          <p:nvGrpSpPr>
            <p:cNvPr id="632" name="Google Shape;632;p25"/>
            <p:cNvGrpSpPr/>
            <p:nvPr/>
          </p:nvGrpSpPr>
          <p:grpSpPr>
            <a:xfrm>
              <a:off x="2695967" y="3134918"/>
              <a:ext cx="5553664" cy="604574"/>
              <a:chOff x="2695967" y="3134918"/>
              <a:chExt cx="5553664" cy="604574"/>
            </a:xfrm>
          </p:grpSpPr>
          <p:sp>
            <p:nvSpPr>
              <p:cNvPr id="633" name="Google Shape;633;p25"/>
              <p:cNvSpPr txBox="1"/>
              <p:nvPr/>
            </p:nvSpPr>
            <p:spPr>
              <a:xfrm>
                <a:off x="2695967" y="3134918"/>
                <a:ext cx="2752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634" name="Google Shape;634;p25"/>
              <p:cNvSpPr txBox="1"/>
              <p:nvPr/>
            </p:nvSpPr>
            <p:spPr>
              <a:xfrm>
                <a:off x="5717857" y="3370160"/>
                <a:ext cx="2752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635" name="Google Shape;635;p25"/>
              <p:cNvSpPr txBox="1"/>
              <p:nvPr/>
            </p:nvSpPr>
            <p:spPr>
              <a:xfrm>
                <a:off x="7974413" y="3185494"/>
                <a:ext cx="2752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636" name="Google Shape;636;p25"/>
              <p:cNvSpPr txBox="1"/>
              <p:nvPr/>
            </p:nvSpPr>
            <p:spPr>
              <a:xfrm>
                <a:off x="3461301" y="3252693"/>
                <a:ext cx="2752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grpSp>
      </p:grpSp>
      <p:sp>
        <p:nvSpPr>
          <p:cNvPr id="637" name="Google Shape;637;p25"/>
          <p:cNvSpPr txBox="1"/>
          <p:nvPr/>
        </p:nvSpPr>
        <p:spPr>
          <a:xfrm>
            <a:off x="604873" y="6319515"/>
            <a:ext cx="8744774"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mn-lt"/>
                <a:ea typeface="Calibri"/>
                <a:cs typeface="Calibri"/>
                <a:sym typeface="Calibri"/>
              </a:rPr>
              <a:t>* Denotes statistically significant differences vs latanoprost (p&lt;0.049)</a:t>
            </a:r>
            <a:endParaRPr>
              <a:latin typeface="+mn-lt"/>
            </a:endParaRPr>
          </a:p>
        </p:txBody>
      </p:sp>
    </p:spTree>
    <p:extLst>
      <p:ext uri="{BB962C8B-B14F-4D97-AF65-F5344CB8AC3E}">
        <p14:creationId xmlns:p14="http://schemas.microsoft.com/office/powerpoint/2010/main" val="1794406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6"/>
          <p:cNvSpPr/>
          <p:nvPr/>
        </p:nvSpPr>
        <p:spPr>
          <a:xfrm>
            <a:off x="739715" y="4659373"/>
            <a:ext cx="10801350" cy="1237993"/>
          </a:xfrm>
          <a:prstGeom prst="roundRect">
            <a:avLst>
              <a:gd name="adj" fmla="val 0"/>
            </a:avLst>
          </a:prstGeom>
          <a:solidFill>
            <a:srgbClr val="E8E8E8">
              <a:alpha val="47058"/>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4" name="Google Shape;644;p26"/>
          <p:cNvSpPr txBox="1">
            <a:spLocks noGrp="1"/>
          </p:cNvSpPr>
          <p:nvPr>
            <p:ph type="title"/>
          </p:nvPr>
        </p:nvSpPr>
        <p:spPr>
          <a:xfrm>
            <a:off x="622675" y="382270"/>
            <a:ext cx="11425889"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solidFill>
                  <a:srgbClr val="005D92"/>
                </a:solidFill>
              </a:rPr>
              <a:t>NCX 470 topline results demonstrate robust efficacy and safety</a:t>
            </a:r>
            <a:r>
              <a:rPr lang="en-US" baseline="30000">
                <a:solidFill>
                  <a:srgbClr val="005D92"/>
                </a:solidFill>
              </a:rPr>
              <a:t>1</a:t>
            </a:r>
            <a:endParaRPr baseline="30000">
              <a:solidFill>
                <a:srgbClr val="005D92"/>
              </a:solidFill>
            </a:endParaRPr>
          </a:p>
        </p:txBody>
      </p:sp>
      <p:sp>
        <p:nvSpPr>
          <p:cNvPr id="645" name="Google Shape;645;p26"/>
          <p:cNvSpPr txBox="1">
            <a:spLocks noGrp="1"/>
          </p:cNvSpPr>
          <p:nvPr>
            <p:ph type="body" idx="3"/>
          </p:nvPr>
        </p:nvSpPr>
        <p:spPr>
          <a:xfrm>
            <a:off x="854250" y="810971"/>
            <a:ext cx="11201400" cy="552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en-US" b="1"/>
              <a:t>All comparisons are based on NCX 470 0.1% and latanoprost 0.005% </a:t>
            </a:r>
            <a:endParaRPr b="1"/>
          </a:p>
        </p:txBody>
      </p:sp>
      <p:sp>
        <p:nvSpPr>
          <p:cNvPr id="646" name="Google Shape;646;p26"/>
          <p:cNvSpPr/>
          <p:nvPr/>
        </p:nvSpPr>
        <p:spPr>
          <a:xfrm>
            <a:off x="-1103615" y="3492942"/>
            <a:ext cx="11242652" cy="434975"/>
          </a:xfrm>
          <a:prstGeom prst="rect">
            <a:avLst/>
          </a:prstGeom>
          <a:noFill/>
          <a:ln>
            <a:noFill/>
          </a:ln>
        </p:spPr>
        <p:txBody>
          <a:bodyPr spcFirstLastPara="1" wrap="square" lIns="0" tIns="0" rIns="0" bIns="0" anchor="ctr" anchorCtr="0">
            <a:noAutofit/>
          </a:bodyPr>
          <a:lstStyle/>
          <a:p>
            <a:pPr marL="228600" marR="0" lvl="0" indent="-177800" algn="l" rtl="0">
              <a:lnSpc>
                <a:spcPct val="100000"/>
              </a:lnSpc>
              <a:spcBef>
                <a:spcPts val="0"/>
              </a:spcBef>
              <a:spcAft>
                <a:spcPts val="0"/>
              </a:spcAft>
              <a:buClr>
                <a:schemeClr val="accent2"/>
              </a:buClr>
              <a:buSzPts val="800"/>
              <a:buFont typeface="Arial"/>
              <a:buNone/>
            </a:pPr>
            <a:endParaRPr sz="800">
              <a:solidFill>
                <a:srgbClr val="595959"/>
              </a:solidFill>
              <a:latin typeface="Helvetica Neue"/>
              <a:ea typeface="Helvetica Neue"/>
              <a:cs typeface="Helvetica Neue"/>
              <a:sym typeface="Helvetica Neue"/>
            </a:endParaRPr>
          </a:p>
        </p:txBody>
      </p:sp>
      <p:sp>
        <p:nvSpPr>
          <p:cNvPr id="647" name="Google Shape;647;p26"/>
          <p:cNvSpPr/>
          <p:nvPr/>
        </p:nvSpPr>
        <p:spPr>
          <a:xfrm>
            <a:off x="680400" y="1302167"/>
            <a:ext cx="11139792" cy="16003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b="1">
                <a:solidFill>
                  <a:schemeClr val="lt1"/>
                </a:solidFill>
                <a:latin typeface="OblikW01-Light" panose="02000503000000020004" pitchFamily="50" charset="0"/>
              </a:rPr>
              <a:t>Topline results from this pivotal trial:</a:t>
            </a:r>
            <a:endParaRPr lang="en-US" b="1">
              <a:solidFill>
                <a:schemeClr val="lt1"/>
              </a:solidFill>
              <a:latin typeface="OblikW01-Light" panose="02000503000000020004" pitchFamily="50" charset="0"/>
              <a:sym typeface="Arial"/>
            </a:endParaRP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Bold" panose="02000503000000020004" pitchFamily="2" charset="0"/>
                <a:sym typeface="Arial"/>
              </a:rPr>
              <a:t>IOP-lowering effect from baseline was 8.0 to 9.7 mmHg for NCX 470 </a:t>
            </a:r>
            <a:r>
              <a:rPr lang="en-US" b="1">
                <a:solidFill>
                  <a:schemeClr val="lt1"/>
                </a:solidFill>
                <a:latin typeface="OblikW01-Light" panose="02000503000000020004" pitchFamily="50" charset="0"/>
                <a:sym typeface="Arial"/>
              </a:rPr>
              <a:t>vs. 7.1 to 9.4 mmHg for latanoprost</a:t>
            </a: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Bold" panose="02000503000000020004" pitchFamily="2" charset="0"/>
                <a:sym typeface="Arial"/>
              </a:rPr>
              <a:t>Statistical non-inferiority was met vs. latanoprost </a:t>
            </a:r>
            <a:r>
              <a:rPr lang="en-US" b="1">
                <a:solidFill>
                  <a:schemeClr val="lt1"/>
                </a:solidFill>
                <a:latin typeface="OblikW01-Light" panose="02000503000000020004" pitchFamily="50" charset="0"/>
                <a:sym typeface="Arial"/>
              </a:rPr>
              <a:t>in the primary efficacy analysis. This trial therefore met the efficacy requirements for approval in the U.S.</a:t>
            </a: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Light" panose="02000503000000020004" pitchFamily="50" charset="0"/>
                <a:sym typeface="Arial"/>
              </a:rPr>
              <a:t>While NCX 470 failed to meet statistical superiority to latanoprost in a pre-specified secondary efficacy analysis of time-matched change from baseline IOP, NCX 470 was numerically superior to latanoprost at all time points and </a:t>
            </a:r>
            <a:r>
              <a:rPr lang="en-US" b="1">
                <a:solidFill>
                  <a:schemeClr val="lt1"/>
                </a:solidFill>
                <a:latin typeface="OblikW01-Bold" panose="02000503000000020004" pitchFamily="2" charset="0"/>
                <a:sym typeface="Arial"/>
              </a:rPr>
              <a:t>statistically significant (p&lt;0.049) at 4 of 6 timepoints</a:t>
            </a:r>
            <a:endParaRPr sz="1200" b="1">
              <a:latin typeface="OblikW01-Bold" panose="02000503000000020004" pitchFamily="2" charset="0"/>
            </a:endParaRPr>
          </a:p>
        </p:txBody>
      </p:sp>
      <p:sp>
        <p:nvSpPr>
          <p:cNvPr id="648" name="Google Shape;648;p26"/>
          <p:cNvSpPr txBox="1"/>
          <p:nvPr/>
        </p:nvSpPr>
        <p:spPr>
          <a:xfrm>
            <a:off x="439677" y="6352713"/>
            <a:ext cx="9994900" cy="310417"/>
          </a:xfrm>
          <a:prstGeom prst="rect">
            <a:avLst/>
          </a:prstGeom>
          <a:noFill/>
          <a:ln>
            <a:noFill/>
          </a:ln>
        </p:spPr>
        <p:txBody>
          <a:bodyPr spcFirstLastPara="1" wrap="square" lIns="91425" tIns="45700" rIns="91425" bIns="45700" anchor="ctr" anchorCtr="0">
            <a:noAutofit/>
          </a:bodyPr>
          <a:lstStyle/>
          <a:p>
            <a:pPr marL="0" marR="0" lvl="0" indent="0" algn="l" rtl="0">
              <a:lnSpc>
                <a:spcPct val="250000"/>
              </a:lnSpc>
              <a:spcBef>
                <a:spcPts val="0"/>
              </a:spcBef>
              <a:spcAft>
                <a:spcPts val="0"/>
              </a:spcAft>
              <a:buClr>
                <a:srgbClr val="7F7F7F"/>
              </a:buClr>
              <a:buSzPts val="800"/>
              <a:buFont typeface="Arial"/>
              <a:buNone/>
            </a:pPr>
            <a:endParaRPr sz="800">
              <a:solidFill>
                <a:srgbClr val="7F7F7F"/>
              </a:solidFill>
              <a:latin typeface="Arial"/>
              <a:ea typeface="Arial"/>
              <a:cs typeface="Arial"/>
              <a:sym typeface="Arial"/>
            </a:endParaRPr>
          </a:p>
        </p:txBody>
      </p:sp>
      <p:sp>
        <p:nvSpPr>
          <p:cNvPr id="649" name="Google Shape;649;p26"/>
          <p:cNvSpPr txBox="1">
            <a:spLocks noGrp="1"/>
          </p:cNvSpPr>
          <p:nvPr>
            <p:ph type="body" idx="2"/>
          </p:nvPr>
        </p:nvSpPr>
        <p:spPr>
          <a:xfrm>
            <a:off x="676396" y="6305088"/>
            <a:ext cx="10291970" cy="310417"/>
          </a:xfrm>
          <a:prstGeom prst="rect">
            <a:avLst/>
          </a:prstGeom>
          <a:noFill/>
          <a:ln>
            <a:noFill/>
          </a:ln>
        </p:spPr>
        <p:txBody>
          <a:bodyPr spcFirstLastPara="1" wrap="square" lIns="91425" tIns="45700" rIns="91425" bIns="45700" anchor="ctr" anchorCtr="0">
            <a:noAutofit/>
          </a:bodyPr>
          <a:lstStyle/>
          <a:p>
            <a:pPr marL="0" lvl="0" indent="0" algn="l" rtl="0">
              <a:lnSpc>
                <a:spcPct val="250000"/>
              </a:lnSpc>
              <a:spcBef>
                <a:spcPts val="0"/>
              </a:spcBef>
              <a:spcAft>
                <a:spcPts val="0"/>
              </a:spcAft>
              <a:buClr>
                <a:srgbClr val="7F7F7F"/>
              </a:buClr>
              <a:buSzPts val="800"/>
              <a:buNone/>
            </a:pPr>
            <a:r>
              <a:rPr lang="en-US">
                <a:latin typeface="Arial"/>
                <a:ea typeface="Arial"/>
                <a:cs typeface="Arial"/>
                <a:sym typeface="Arial"/>
              </a:rPr>
              <a:t>1. This data reflects the dosage arms which continued in the trial and do not include the NCX 470 0.065% dose which was only in the adaptive design portion of the trial.</a:t>
            </a:r>
            <a:endParaRPr/>
          </a:p>
        </p:txBody>
      </p:sp>
      <p:sp>
        <p:nvSpPr>
          <p:cNvPr id="650" name="Google Shape;650;p26"/>
          <p:cNvSpPr/>
          <p:nvPr/>
        </p:nvSpPr>
        <p:spPr>
          <a:xfrm>
            <a:off x="739715" y="4652282"/>
            <a:ext cx="10801350" cy="433633"/>
          </a:xfrm>
          <a:prstGeom prst="round2SameRect">
            <a:avLst>
              <a:gd name="adj1" fmla="val 0"/>
              <a:gd name="adj2" fmla="val 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1" name="Google Shape;651;p26"/>
          <p:cNvSpPr txBox="1"/>
          <p:nvPr/>
        </p:nvSpPr>
        <p:spPr>
          <a:xfrm>
            <a:off x="680400" y="5116650"/>
            <a:ext cx="10895752" cy="73862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Light" panose="02000503000000020004" pitchFamily="50" charset="0"/>
                <a:sym typeface="Arial"/>
              </a:rPr>
              <a:t>The most common adverse event was ocular hyperemia in 11.9% of NCX 470 patients vs. 3.3% of latanoprost patients </a:t>
            </a: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Light" panose="02000503000000020004" pitchFamily="50" charset="0"/>
                <a:sym typeface="Arial"/>
              </a:rPr>
              <a:t>There were no ocular serious adverse events and no treatment-related non-ocular serious adverse events</a:t>
            </a: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Light" panose="02000503000000020004" pitchFamily="50" charset="0"/>
                <a:sym typeface="Arial"/>
              </a:rPr>
              <a:t>4.3% of patients on NCX 470 discontinued compared to 5.1% on latanoprost</a:t>
            </a:r>
            <a:endParaRPr b="1">
              <a:solidFill>
                <a:schemeClr val="lt1"/>
              </a:solidFill>
              <a:latin typeface="OblikW01-Light" panose="02000503000000020004" pitchFamily="50" charset="0"/>
              <a:ea typeface="Cambria"/>
              <a:cs typeface="Cambria"/>
              <a:sym typeface="Cambria"/>
            </a:endParaRPr>
          </a:p>
        </p:txBody>
      </p:sp>
      <p:sp>
        <p:nvSpPr>
          <p:cNvPr id="652" name="Google Shape;652;p26"/>
          <p:cNvSpPr txBox="1"/>
          <p:nvPr/>
        </p:nvSpPr>
        <p:spPr>
          <a:xfrm>
            <a:off x="752596" y="4705080"/>
            <a:ext cx="6593089" cy="38775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600" b="1">
                <a:solidFill>
                  <a:schemeClr val="dk2"/>
                </a:solidFill>
                <a:latin typeface="Arial"/>
                <a:ea typeface="Arial"/>
                <a:cs typeface="Arial"/>
                <a:sym typeface="Arial"/>
              </a:rPr>
              <a:t>NCX 470 was well </a:t>
            </a:r>
            <a:r>
              <a:rPr lang="en-US" sz="1600" b="1">
                <a:solidFill>
                  <a:schemeClr val="dk2"/>
                </a:solidFill>
                <a:latin typeface="OblikW01-Bold" panose="02000503000000020004" pitchFamily="2" charset="0"/>
                <a:sym typeface="Arial"/>
              </a:rPr>
              <a:t>tolerated</a:t>
            </a:r>
            <a:endParaRPr b="1">
              <a:latin typeface="OblikW01-Bold" panose="02000503000000020004" pitchFamily="2" charset="0"/>
            </a:endParaRPr>
          </a:p>
        </p:txBody>
      </p:sp>
      <p:sp>
        <p:nvSpPr>
          <p:cNvPr id="2" name="Google Shape;647;p26">
            <a:extLst>
              <a:ext uri="{FF2B5EF4-FFF2-40B4-BE49-F238E27FC236}">
                <a16:creationId xmlns:a16="http://schemas.microsoft.com/office/drawing/2014/main" id="{C84E1D5A-C6DC-AF66-4673-61DB40CD5F19}"/>
              </a:ext>
            </a:extLst>
          </p:cNvPr>
          <p:cNvSpPr/>
          <p:nvPr/>
        </p:nvSpPr>
        <p:spPr>
          <a:xfrm>
            <a:off x="680372" y="2900988"/>
            <a:ext cx="11139792" cy="16003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b="1">
                <a:solidFill>
                  <a:schemeClr val="lt1"/>
                </a:solidFill>
                <a:latin typeface="OblikW01-Bold" panose="02000503000000020004" pitchFamily="2" charset="0"/>
              </a:rPr>
              <a:t>Data from the post hoc analysis:</a:t>
            </a:r>
            <a:endParaRPr lang="en-US" b="1">
              <a:solidFill>
                <a:schemeClr val="lt1"/>
              </a:solidFill>
              <a:latin typeface="OblikW01-Bold" panose="02000503000000020004" pitchFamily="2" charset="0"/>
              <a:sym typeface="Arial"/>
            </a:endParaRP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Bold" panose="02000503000000020004" pitchFamily="2" charset="0"/>
                <a:sym typeface="Arial"/>
              </a:rPr>
              <a:t>In eyes with an initial IOP </a:t>
            </a:r>
            <a:r>
              <a:rPr lang="en-US" b="1">
                <a:solidFill>
                  <a:schemeClr val="lt1"/>
                </a:solidFill>
                <a:latin typeface="OblikW01-Bold" panose="02000503000000020004" pitchFamily="2" charset="0"/>
              </a:rPr>
              <a:t>of ≤ 28 mmHg the IOP-lowering </a:t>
            </a:r>
            <a:r>
              <a:rPr lang="en-US" b="1">
                <a:solidFill>
                  <a:schemeClr val="lt1"/>
                </a:solidFill>
                <a:latin typeface="OblikW01-Bold" panose="02000503000000020004" pitchFamily="2" charset="0"/>
                <a:sym typeface="Arial"/>
              </a:rPr>
              <a:t>effect from baseline was statistically significantly greater for NCX 470 compared to latanoprost </a:t>
            </a:r>
            <a:r>
              <a:rPr lang="en-US" b="1">
                <a:solidFill>
                  <a:schemeClr val="lt1"/>
                </a:solidFill>
                <a:latin typeface="OblikW01-Light" panose="02000503000000020004" pitchFamily="50" charset="0"/>
                <a:sym typeface="Arial"/>
              </a:rPr>
              <a:t>at the majority of timepoints measured</a:t>
            </a: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Bold" panose="02000503000000020004" pitchFamily="2" charset="0"/>
              </a:rPr>
              <a:t>NCX 470 demonstrates a consistent lowering of IOP regardless of the baseline IOP,</a:t>
            </a:r>
            <a:r>
              <a:rPr lang="en-US" b="1">
                <a:solidFill>
                  <a:schemeClr val="lt1"/>
                </a:solidFill>
                <a:latin typeface="OblikW01-Light" panose="02000503000000020004" pitchFamily="50" charset="0"/>
              </a:rPr>
              <a:t> whereas the reduction in IOP with latanoprost is dependent on the baseline IOP</a:t>
            </a:r>
            <a:endParaRPr lang="en-US" b="1">
              <a:solidFill>
                <a:schemeClr val="lt1"/>
              </a:solidFill>
              <a:latin typeface="OblikW01-Light" panose="02000503000000020004" pitchFamily="50" charset="0"/>
              <a:sym typeface="Arial"/>
            </a:endParaRPr>
          </a:p>
          <a:p>
            <a:pPr marL="285750" marR="0" lvl="0" indent="-285750" algn="l" rtl="0">
              <a:spcBef>
                <a:spcPts val="0"/>
              </a:spcBef>
              <a:spcAft>
                <a:spcPts val="0"/>
              </a:spcAft>
              <a:buFont typeface="Arial" panose="020B0604020202020204" pitchFamily="34" charset="0"/>
              <a:buChar char="•"/>
            </a:pPr>
            <a:r>
              <a:rPr lang="en-US" b="1">
                <a:solidFill>
                  <a:schemeClr val="lt1"/>
                </a:solidFill>
                <a:latin typeface="OblikW01-Bold" panose="02000503000000020004" pitchFamily="2" charset="0"/>
                <a:sym typeface="Arial"/>
              </a:rPr>
              <a:t>A statistically significant greater proportion of patients who received NCX 470 showed an IOP reduction of greater than 10 mmHg from baseline</a:t>
            </a:r>
            <a:r>
              <a:rPr lang="en-US" b="1">
                <a:solidFill>
                  <a:schemeClr val="lt1"/>
                </a:solidFill>
                <a:latin typeface="OblikW01-Light" panose="02000503000000020004" pitchFamily="50" charset="0"/>
                <a:sym typeface="Arial"/>
              </a:rPr>
              <a:t>, compared to those on latanoprost</a:t>
            </a:r>
            <a:endParaRPr sz="1200" b="1">
              <a:latin typeface="OblikW01-Light" panose="02000503000000020004" pitchFamily="50" charset="0"/>
            </a:endParaRPr>
          </a:p>
        </p:txBody>
      </p:sp>
    </p:spTree>
    <p:extLst>
      <p:ext uri="{BB962C8B-B14F-4D97-AF65-F5344CB8AC3E}">
        <p14:creationId xmlns:p14="http://schemas.microsoft.com/office/powerpoint/2010/main" val="1229984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6"/>
          <p:cNvSpPr txBox="1">
            <a:spLocks noGrp="1"/>
          </p:cNvSpPr>
          <p:nvPr>
            <p:ph type="title"/>
          </p:nvPr>
        </p:nvSpPr>
        <p:spPr>
          <a:xfrm>
            <a:off x="613051" y="383177"/>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NCX 470 – Presentations at key ophthalmology conferences</a:t>
            </a:r>
            <a:endParaRPr/>
          </a:p>
        </p:txBody>
      </p:sp>
      <p:sp>
        <p:nvSpPr>
          <p:cNvPr id="200" name="Google Shape;200;p6"/>
          <p:cNvSpPr txBox="1"/>
          <p:nvPr/>
        </p:nvSpPr>
        <p:spPr>
          <a:xfrm>
            <a:off x="858520" y="6327029"/>
            <a:ext cx="6977985"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OblikW01-Light" panose="02000503000000020004" pitchFamily="50" charset="0"/>
                <a:ea typeface="Calibri"/>
                <a:cs typeface="Calibri"/>
                <a:sym typeface="Calibri"/>
              </a:rPr>
              <a:t>Posters are available on the “Publications” section of </a:t>
            </a:r>
            <a:r>
              <a:rPr lang="en-US" sz="1000" i="1" u="sng">
                <a:solidFill>
                  <a:schemeClr val="dk1"/>
                </a:solidFill>
                <a:latin typeface="OblikW01-Light" panose="02000503000000020004" pitchFamily="50" charset="0"/>
                <a:ea typeface="Calibri"/>
                <a:cs typeface="Calibri"/>
                <a:sym typeface="Calibri"/>
                <a:hlinkClick r:id="rId3">
                  <a:extLst>
                    <a:ext uri="{A12FA001-AC4F-418D-AE19-62706E023703}">
                      <ahyp:hlinkClr xmlns:ahyp="http://schemas.microsoft.com/office/drawing/2018/hyperlinkcolor" val="tx"/>
                    </a:ext>
                  </a:extLst>
                </a:hlinkClick>
              </a:rPr>
              <a:t>www.nicox.com</a:t>
            </a:r>
            <a:endParaRPr sz="1000" i="1">
              <a:solidFill>
                <a:schemeClr val="dk1"/>
              </a:solidFill>
              <a:latin typeface="OblikW01-Light" panose="02000503000000020004" pitchFamily="50" charset="0"/>
              <a:ea typeface="Calibri"/>
              <a:cs typeface="Calibri"/>
              <a:sym typeface="Calibri"/>
            </a:endParaRPr>
          </a:p>
        </p:txBody>
      </p:sp>
      <p:sp>
        <p:nvSpPr>
          <p:cNvPr id="3" name="Google Shape;191;p6">
            <a:extLst>
              <a:ext uri="{FF2B5EF4-FFF2-40B4-BE49-F238E27FC236}">
                <a16:creationId xmlns:a16="http://schemas.microsoft.com/office/drawing/2014/main" id="{615AFAE5-7B2D-AB6D-1447-62AEA1A9DA7F}"/>
              </a:ext>
            </a:extLst>
          </p:cNvPr>
          <p:cNvSpPr/>
          <p:nvPr/>
        </p:nvSpPr>
        <p:spPr>
          <a:xfrm>
            <a:off x="947738" y="1160463"/>
            <a:ext cx="10627359" cy="1276820"/>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 name="Google Shape;194;p6" descr="ARVO 2023">
            <a:extLst>
              <a:ext uri="{FF2B5EF4-FFF2-40B4-BE49-F238E27FC236}">
                <a16:creationId xmlns:a16="http://schemas.microsoft.com/office/drawing/2014/main" id="{417B3F19-8306-9CA7-9DB0-7B49360E908A}"/>
              </a:ext>
            </a:extLst>
          </p:cNvPr>
          <p:cNvPicPr preferRelativeResize="0"/>
          <p:nvPr/>
        </p:nvPicPr>
        <p:blipFill rotWithShape="1">
          <a:blip r:embed="rId4">
            <a:alphaModFix/>
          </a:blip>
          <a:srcRect/>
          <a:stretch/>
        </p:blipFill>
        <p:spPr>
          <a:xfrm>
            <a:off x="1285865" y="4644075"/>
            <a:ext cx="1456872" cy="812660"/>
          </a:xfrm>
          <a:prstGeom prst="rect">
            <a:avLst/>
          </a:prstGeom>
          <a:noFill/>
          <a:ln>
            <a:noFill/>
          </a:ln>
        </p:spPr>
      </p:pic>
      <p:sp>
        <p:nvSpPr>
          <p:cNvPr id="6" name="Google Shape;196;p6">
            <a:extLst>
              <a:ext uri="{FF2B5EF4-FFF2-40B4-BE49-F238E27FC236}">
                <a16:creationId xmlns:a16="http://schemas.microsoft.com/office/drawing/2014/main" id="{ADF9E2D9-8F22-7FF2-C932-EF9FD7AEC6CD}"/>
              </a:ext>
            </a:extLst>
          </p:cNvPr>
          <p:cNvSpPr/>
          <p:nvPr/>
        </p:nvSpPr>
        <p:spPr>
          <a:xfrm>
            <a:off x="6418049" y="4242506"/>
            <a:ext cx="5157047" cy="1688107"/>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97;p6">
            <a:extLst>
              <a:ext uri="{FF2B5EF4-FFF2-40B4-BE49-F238E27FC236}">
                <a16:creationId xmlns:a16="http://schemas.microsoft.com/office/drawing/2014/main" id="{5B7DB683-C600-66FB-A42F-9037D67868E5}"/>
              </a:ext>
            </a:extLst>
          </p:cNvPr>
          <p:cNvSpPr/>
          <p:nvPr/>
        </p:nvSpPr>
        <p:spPr>
          <a:xfrm>
            <a:off x="947739" y="4242506"/>
            <a:ext cx="5313680" cy="1688107"/>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 name="Google Shape;198;p6">
            <a:extLst>
              <a:ext uri="{FF2B5EF4-FFF2-40B4-BE49-F238E27FC236}">
                <a16:creationId xmlns:a16="http://schemas.microsoft.com/office/drawing/2014/main" id="{4490B005-D753-4F4E-84E1-0FDF5D5D62A1}"/>
              </a:ext>
            </a:extLst>
          </p:cNvPr>
          <p:cNvSpPr/>
          <p:nvPr/>
        </p:nvSpPr>
        <p:spPr>
          <a:xfrm>
            <a:off x="947738" y="2653473"/>
            <a:ext cx="10627359" cy="1396679"/>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 name="Google Shape;199;p6" descr="A building with a fountain and a fountain&#10;&#10;Description automatically generated">
            <a:extLst>
              <a:ext uri="{FF2B5EF4-FFF2-40B4-BE49-F238E27FC236}">
                <a16:creationId xmlns:a16="http://schemas.microsoft.com/office/drawing/2014/main" id="{17E99BD8-5C7A-AD7A-19B5-F2DA779B0811}"/>
              </a:ext>
            </a:extLst>
          </p:cNvPr>
          <p:cNvPicPr preferRelativeResize="0"/>
          <p:nvPr/>
        </p:nvPicPr>
        <p:blipFill rotWithShape="1">
          <a:blip r:embed="rId5">
            <a:alphaModFix/>
          </a:blip>
          <a:srcRect/>
          <a:stretch/>
        </p:blipFill>
        <p:spPr>
          <a:xfrm>
            <a:off x="1110376" y="2836465"/>
            <a:ext cx="1761455" cy="1030694"/>
          </a:xfrm>
          <a:prstGeom prst="rect">
            <a:avLst/>
          </a:prstGeom>
          <a:noFill/>
          <a:ln w="19050">
            <a:solidFill>
              <a:srgbClr val="00539B"/>
            </a:solidFill>
          </a:ln>
        </p:spPr>
      </p:pic>
      <p:sp>
        <p:nvSpPr>
          <p:cNvPr id="10" name="Google Shape;201;p6">
            <a:extLst>
              <a:ext uri="{FF2B5EF4-FFF2-40B4-BE49-F238E27FC236}">
                <a16:creationId xmlns:a16="http://schemas.microsoft.com/office/drawing/2014/main" id="{B8FD1A5C-6CC2-DF1F-6322-55B09D2312B2}"/>
              </a:ext>
            </a:extLst>
          </p:cNvPr>
          <p:cNvSpPr/>
          <p:nvPr/>
        </p:nvSpPr>
        <p:spPr>
          <a:xfrm>
            <a:off x="7398887" y="5206796"/>
            <a:ext cx="716774" cy="304800"/>
          </a:xfrm>
          <a:prstGeom prst="ellipse">
            <a:avLst/>
          </a:prstGeom>
          <a:solidFill>
            <a:schemeClr val="accent1"/>
          </a:soli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a:solidFill>
                  <a:schemeClr val="lt2"/>
                </a:solidFill>
                <a:latin typeface="Calibri"/>
                <a:ea typeface="Calibri"/>
                <a:cs typeface="Calibri"/>
                <a:sym typeface="Calibri"/>
              </a:rPr>
              <a:t>2023</a:t>
            </a:r>
            <a:endParaRPr sz="1000">
              <a:solidFill>
                <a:schemeClr val="lt2"/>
              </a:solidFill>
              <a:latin typeface="Calibri"/>
              <a:ea typeface="Calibri"/>
              <a:cs typeface="Calibri"/>
              <a:sym typeface="Calibri"/>
            </a:endParaRPr>
          </a:p>
        </p:txBody>
      </p:sp>
      <p:pic>
        <p:nvPicPr>
          <p:cNvPr id="11" name="Google Shape;202;p6" descr="American Glaucoma Society logo. This will take you to the homepage">
            <a:extLst>
              <a:ext uri="{FF2B5EF4-FFF2-40B4-BE49-F238E27FC236}">
                <a16:creationId xmlns:a16="http://schemas.microsoft.com/office/drawing/2014/main" id="{A262C6BE-937E-82F7-E017-E92F11C92E61}"/>
              </a:ext>
            </a:extLst>
          </p:cNvPr>
          <p:cNvPicPr preferRelativeResize="0"/>
          <p:nvPr/>
        </p:nvPicPr>
        <p:blipFill rotWithShape="1">
          <a:blip r:embed="rId6">
            <a:alphaModFix/>
          </a:blip>
          <a:srcRect/>
          <a:stretch/>
        </p:blipFill>
        <p:spPr>
          <a:xfrm>
            <a:off x="1031264" y="1332398"/>
            <a:ext cx="1980064" cy="661550"/>
          </a:xfrm>
          <a:prstGeom prst="rect">
            <a:avLst/>
          </a:prstGeom>
          <a:noFill/>
          <a:ln>
            <a:noFill/>
          </a:ln>
        </p:spPr>
      </p:pic>
      <p:sp>
        <p:nvSpPr>
          <p:cNvPr id="13" name="TextBox 2">
            <a:extLst>
              <a:ext uri="{FF2B5EF4-FFF2-40B4-BE49-F238E27FC236}">
                <a16:creationId xmlns:a16="http://schemas.microsoft.com/office/drawing/2014/main" id="{59929A77-E4BC-C8AE-3E81-506B17381E74}"/>
              </a:ext>
            </a:extLst>
          </p:cNvPr>
          <p:cNvSpPr txBox="1"/>
          <p:nvPr/>
        </p:nvSpPr>
        <p:spPr>
          <a:xfrm>
            <a:off x="8793047" y="4412292"/>
            <a:ext cx="2601309" cy="1292662"/>
          </a:xfrm>
          <a:prstGeom prst="rect">
            <a:avLst/>
          </a:prstGeom>
          <a:noFill/>
        </p:spPr>
        <p:txBody>
          <a:bodyPr wrap="square" rtlCol="0">
            <a:spAutoFit/>
          </a:bodyPr>
          <a:lstStyle/>
          <a:p>
            <a:r>
              <a:rPr lang="en-US" sz="1300">
                <a:solidFill>
                  <a:schemeClr val="lt1"/>
                </a:solidFill>
                <a:latin typeface="OblikW01-Light" panose="02000503000000020004" pitchFamily="50" charset="0"/>
                <a:sym typeface="Arial"/>
              </a:rPr>
              <a:t>NCX 470, a Nitric Oxide Donating Bimatoprost, Demonstrates Non-inferiority to Latanoprost in Phase 3 Mont Blanc Clinical Trial. </a:t>
            </a:r>
            <a:r>
              <a:rPr lang="en-US" sz="1300" err="1">
                <a:solidFill>
                  <a:schemeClr val="lt1"/>
                </a:solidFill>
                <a:latin typeface="OblikW01-Light" panose="02000503000000020004" pitchFamily="50" charset="0"/>
                <a:sym typeface="Arial"/>
              </a:rPr>
              <a:t>Fechtner</a:t>
            </a:r>
            <a:r>
              <a:rPr lang="en-US" sz="1300">
                <a:solidFill>
                  <a:schemeClr val="lt1"/>
                </a:solidFill>
                <a:latin typeface="OblikW01-Light" panose="02000503000000020004" pitchFamily="50" charset="0"/>
                <a:sym typeface="Arial"/>
              </a:rPr>
              <a:t> et al., 2023, AGS Abstract #232</a:t>
            </a:r>
            <a:endParaRPr lang="en-US" sz="1300">
              <a:latin typeface="OblikW01-Light" panose="02000503000000020004" pitchFamily="50" charset="0"/>
            </a:endParaRPr>
          </a:p>
        </p:txBody>
      </p:sp>
      <p:sp>
        <p:nvSpPr>
          <p:cNvPr id="14" name="TextBox 3">
            <a:extLst>
              <a:ext uri="{FF2B5EF4-FFF2-40B4-BE49-F238E27FC236}">
                <a16:creationId xmlns:a16="http://schemas.microsoft.com/office/drawing/2014/main" id="{B7A1F756-BECA-DA04-455C-E988865B8224}"/>
              </a:ext>
            </a:extLst>
          </p:cNvPr>
          <p:cNvSpPr txBox="1"/>
          <p:nvPr/>
        </p:nvSpPr>
        <p:spPr>
          <a:xfrm>
            <a:off x="3080863" y="4412292"/>
            <a:ext cx="3128717" cy="1384995"/>
          </a:xfrm>
          <a:prstGeom prst="rect">
            <a:avLst/>
          </a:prstGeom>
          <a:noFill/>
        </p:spPr>
        <p:txBody>
          <a:bodyPr wrap="square" rtlCol="0">
            <a:spAutoFit/>
          </a:bodyPr>
          <a:lstStyle/>
          <a:p>
            <a:pPr marR="0" lvl="0" algn="l" rtl="0">
              <a:spcBef>
                <a:spcPts val="0"/>
              </a:spcBef>
              <a:spcAft>
                <a:spcPts val="0"/>
              </a:spcAft>
              <a:buClr>
                <a:schemeClr val="lt1"/>
              </a:buClr>
              <a:buSzPts val="1300"/>
            </a:pPr>
            <a:r>
              <a:rPr lang="en-US" sz="1200">
                <a:solidFill>
                  <a:schemeClr val="lt1"/>
                </a:solidFill>
                <a:latin typeface="OblikW01-Light" panose="02000503000000020004" pitchFamily="50" charset="0"/>
                <a:sym typeface="Arial"/>
              </a:rPr>
              <a:t>NCX 470, a nitric oxide (NO)-Donating Bimatoprost, Preserves Rabbit eyes from Biochemical and Functional changes associated with endothelin-1 (ET-1)-induced Ischemia/reperfusion Injury of the Optic Nerve and Retina </a:t>
            </a:r>
            <a:r>
              <a:rPr lang="en-US" sz="1200" err="1">
                <a:solidFill>
                  <a:schemeClr val="lt1"/>
                </a:solidFill>
                <a:latin typeface="OblikW01-Light" panose="02000503000000020004" pitchFamily="50" charset="0"/>
                <a:sym typeface="Arial"/>
              </a:rPr>
              <a:t>Impagnatiello</a:t>
            </a:r>
            <a:r>
              <a:rPr lang="en-US" sz="1200">
                <a:solidFill>
                  <a:schemeClr val="lt1"/>
                </a:solidFill>
                <a:latin typeface="OblikW01-Light" panose="02000503000000020004" pitchFamily="50" charset="0"/>
                <a:sym typeface="Arial"/>
              </a:rPr>
              <a:t> et al., 2023, ARVO Abstract #2580</a:t>
            </a:r>
            <a:endParaRPr lang="en-US" sz="1100">
              <a:solidFill>
                <a:schemeClr val="lt1"/>
              </a:solidFill>
              <a:latin typeface="OblikW01-Light" panose="02000503000000020004" pitchFamily="50" charset="0"/>
              <a:sym typeface="Arial"/>
            </a:endParaRPr>
          </a:p>
        </p:txBody>
      </p:sp>
      <p:sp>
        <p:nvSpPr>
          <p:cNvPr id="15" name="TextBox 5">
            <a:extLst>
              <a:ext uri="{FF2B5EF4-FFF2-40B4-BE49-F238E27FC236}">
                <a16:creationId xmlns:a16="http://schemas.microsoft.com/office/drawing/2014/main" id="{239A91C9-E452-B787-CFC0-6110830391F2}"/>
              </a:ext>
            </a:extLst>
          </p:cNvPr>
          <p:cNvSpPr txBox="1"/>
          <p:nvPr/>
        </p:nvSpPr>
        <p:spPr>
          <a:xfrm>
            <a:off x="3080865" y="2714125"/>
            <a:ext cx="8313492" cy="1200329"/>
          </a:xfrm>
          <a:prstGeom prst="rect">
            <a:avLst/>
          </a:prstGeom>
          <a:noFill/>
        </p:spPr>
        <p:txBody>
          <a:bodyPr wrap="square" rtlCol="0">
            <a:spAutoFit/>
          </a:bodyPr>
          <a:lstStyle/>
          <a:p>
            <a:pPr marL="285750" indent="-285750">
              <a:buFont typeface="Arial" panose="020B0604020202020204" pitchFamily="34" charset="0"/>
              <a:buChar char="•"/>
            </a:pPr>
            <a:r>
              <a:rPr lang="en-US" sz="1200">
                <a:latin typeface="OblikW01-Light" panose="02000503000000020004" pitchFamily="50" charset="0"/>
              </a:rPr>
              <a:t>Effects of NCX 470, a Nitric Oxide (NO)-Donating Bimatoprost, in in-vitro 3D-Human Trabecular Meshwork (TM) / Schlemm's Canal (SC) Co-Culture Tissue Model. Galli et al., 2023, WGC Abstract # P-337</a:t>
            </a:r>
          </a:p>
          <a:p>
            <a:pPr marL="285750" indent="-285750">
              <a:buFont typeface="Arial" panose="020B0604020202020204" pitchFamily="34" charset="0"/>
              <a:buChar char="•"/>
            </a:pPr>
            <a:r>
              <a:rPr lang="en-US" sz="1200">
                <a:latin typeface="OblikW01-Light" panose="02000503000000020004" pitchFamily="50" charset="0"/>
              </a:rPr>
              <a:t>NCX 470, a Nitric Oxide Donating Bimatoprost versus Latanoprost has Greater Proportion of Subjects Achieving ≥10 mmHg IOP Decrease in Phase 3 Trial. Mansberger et al., 2023, WGC Abstract # P-339</a:t>
            </a:r>
          </a:p>
          <a:p>
            <a:pPr marL="285750" indent="-285750">
              <a:buFont typeface="Arial" panose="020B0604020202020204" pitchFamily="34" charset="0"/>
              <a:buChar char="•"/>
            </a:pPr>
            <a:r>
              <a:rPr lang="en-US" sz="1200">
                <a:latin typeface="OblikW01-Light" panose="02000503000000020004" pitchFamily="50" charset="0"/>
              </a:rPr>
              <a:t>NCX 470, a Nitric Oxide Donating Bimatoprost Compared with Latanoprost - Adaptive Design Period Results from the Phase 3 Mont Blanc Clinical Trial. </a:t>
            </a:r>
            <a:r>
              <a:rPr lang="en-US" sz="1200" err="1">
                <a:latin typeface="OblikW01-Light" panose="02000503000000020004" pitchFamily="50" charset="0"/>
              </a:rPr>
              <a:t>Fechtner</a:t>
            </a:r>
            <a:r>
              <a:rPr lang="en-US" sz="1200">
                <a:latin typeface="OblikW01-Light" panose="02000503000000020004" pitchFamily="50" charset="0"/>
              </a:rPr>
              <a:t> et al., 2023, WGC Abstract # P-288</a:t>
            </a:r>
          </a:p>
        </p:txBody>
      </p:sp>
      <p:sp>
        <p:nvSpPr>
          <p:cNvPr id="16" name="TextBox 6">
            <a:extLst>
              <a:ext uri="{FF2B5EF4-FFF2-40B4-BE49-F238E27FC236}">
                <a16:creationId xmlns:a16="http://schemas.microsoft.com/office/drawing/2014/main" id="{20179018-C383-9670-2AD7-F05A6F31E9D1}"/>
              </a:ext>
            </a:extLst>
          </p:cNvPr>
          <p:cNvSpPr txBox="1"/>
          <p:nvPr/>
        </p:nvSpPr>
        <p:spPr>
          <a:xfrm>
            <a:off x="3080863" y="1474339"/>
            <a:ext cx="8265782" cy="830997"/>
          </a:xfrm>
          <a:prstGeom prst="rect">
            <a:avLst/>
          </a:prstGeom>
          <a:noFill/>
        </p:spPr>
        <p:txBody>
          <a:bodyPr wrap="square" rtlCol="0">
            <a:spAutoFit/>
          </a:bodyPr>
          <a:lstStyle/>
          <a:p>
            <a:pPr marL="285750" indent="-285750">
              <a:buFont typeface="Arial" panose="020B0604020202020204" pitchFamily="34" charset="0"/>
              <a:buChar char="•"/>
            </a:pPr>
            <a:r>
              <a:rPr lang="en-US" sz="1200">
                <a:latin typeface="OblikW01-Light" panose="02000503000000020004" pitchFamily="50" charset="0"/>
              </a:rPr>
              <a:t>Poster 1: Intraocular Pressure Reduction with NCX 470 versus Latanoprost Across the Spectrum of Baseline Intraocular Pressures</a:t>
            </a:r>
          </a:p>
          <a:p>
            <a:pPr marL="285750" indent="-285750">
              <a:buFont typeface="Arial" panose="020B0604020202020204" pitchFamily="34" charset="0"/>
              <a:buChar char="•"/>
            </a:pPr>
            <a:r>
              <a:rPr lang="en-US" sz="1200">
                <a:latin typeface="OblikW01-Light" panose="02000503000000020004" pitchFamily="50" charset="0"/>
              </a:rPr>
              <a:t>Poster 2: Intraocular Pressure Reduction with NCX 470 versus Latanoprost In Previously Treated Versus Treatment-Naïve Patients </a:t>
            </a:r>
          </a:p>
        </p:txBody>
      </p:sp>
      <p:sp>
        <p:nvSpPr>
          <p:cNvPr id="17" name="Google Shape;201;p6">
            <a:extLst>
              <a:ext uri="{FF2B5EF4-FFF2-40B4-BE49-F238E27FC236}">
                <a16:creationId xmlns:a16="http://schemas.microsoft.com/office/drawing/2014/main" id="{3602E397-36C5-757D-8D2A-38CC6205DE61}"/>
              </a:ext>
            </a:extLst>
          </p:cNvPr>
          <p:cNvSpPr/>
          <p:nvPr/>
        </p:nvSpPr>
        <p:spPr>
          <a:xfrm>
            <a:off x="1814831" y="1958061"/>
            <a:ext cx="716774" cy="304800"/>
          </a:xfrm>
          <a:prstGeom prst="ellipse">
            <a:avLst/>
          </a:prstGeom>
          <a:solidFill>
            <a:schemeClr val="accent1"/>
          </a:soli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a:solidFill>
                  <a:schemeClr val="lt2"/>
                </a:solidFill>
                <a:latin typeface="Calibri"/>
                <a:ea typeface="Calibri"/>
                <a:cs typeface="Calibri"/>
                <a:sym typeface="Calibri"/>
              </a:rPr>
              <a:t>2024</a:t>
            </a:r>
            <a:endParaRPr sz="1000">
              <a:solidFill>
                <a:schemeClr val="lt2"/>
              </a:solidFill>
              <a:latin typeface="Calibri"/>
              <a:ea typeface="Calibri"/>
              <a:cs typeface="Calibri"/>
              <a:sym typeface="Calibri"/>
            </a:endParaRPr>
          </a:p>
        </p:txBody>
      </p:sp>
      <p:pic>
        <p:nvPicPr>
          <p:cNvPr id="18" name="Google Shape;202;p6" descr="American Glaucoma Society logo. This will take you to the homepage">
            <a:extLst>
              <a:ext uri="{FF2B5EF4-FFF2-40B4-BE49-F238E27FC236}">
                <a16:creationId xmlns:a16="http://schemas.microsoft.com/office/drawing/2014/main" id="{B6015B8C-118B-B27A-321A-FD69C6F64CC9}"/>
              </a:ext>
            </a:extLst>
          </p:cNvPr>
          <p:cNvPicPr preferRelativeResize="0"/>
          <p:nvPr/>
        </p:nvPicPr>
        <p:blipFill rotWithShape="1">
          <a:blip r:embed="rId6">
            <a:alphaModFix/>
          </a:blip>
          <a:srcRect/>
          <a:stretch/>
        </p:blipFill>
        <p:spPr>
          <a:xfrm>
            <a:off x="6615516" y="4526541"/>
            <a:ext cx="1980064" cy="661550"/>
          </a:xfrm>
          <a:prstGeom prst="rect">
            <a:avLst/>
          </a:prstGeom>
          <a:noFill/>
          <a:ln>
            <a:noFill/>
          </a:ln>
        </p:spPr>
      </p:pic>
    </p:spTree>
    <p:extLst>
      <p:ext uri="{BB962C8B-B14F-4D97-AF65-F5344CB8AC3E}">
        <p14:creationId xmlns:p14="http://schemas.microsoft.com/office/powerpoint/2010/main" val="3621331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547A3-CBBB-00CE-D9F4-F53BF080F4FF}"/>
              </a:ext>
            </a:extLst>
          </p:cNvPr>
          <p:cNvSpPr>
            <a:spLocks noGrp="1"/>
          </p:cNvSpPr>
          <p:nvPr>
            <p:ph type="title"/>
          </p:nvPr>
        </p:nvSpPr>
        <p:spPr/>
        <p:txBody>
          <a:bodyPr/>
          <a:lstStyle/>
          <a:p>
            <a:r>
              <a:rPr lang="en-GB">
                <a:latin typeface="OblikW01-Bold"/>
              </a:rPr>
              <a:t>Mont Blanc results published in a prestigious journal</a:t>
            </a:r>
          </a:p>
        </p:txBody>
      </p:sp>
      <p:pic>
        <p:nvPicPr>
          <p:cNvPr id="2052" name="Picture 4">
            <a:extLst>
              <a:ext uri="{FF2B5EF4-FFF2-40B4-BE49-F238E27FC236}">
                <a16:creationId xmlns:a16="http://schemas.microsoft.com/office/drawing/2014/main" id="{2F139301-5499-FA7B-27E1-B1BDCB470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860" y="1026724"/>
            <a:ext cx="9221410" cy="43261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EFD8878-AB4F-7AD3-DF8A-9FA4831A666A}"/>
              </a:ext>
            </a:extLst>
          </p:cNvPr>
          <p:cNvSpPr txBox="1"/>
          <p:nvPr/>
        </p:nvSpPr>
        <p:spPr>
          <a:xfrm>
            <a:off x="706362" y="5433181"/>
            <a:ext cx="11156648" cy="738664"/>
          </a:xfrm>
          <a:prstGeom prst="rect">
            <a:avLst/>
          </a:prstGeom>
          <a:noFill/>
        </p:spPr>
        <p:txBody>
          <a:bodyPr wrap="square" lIns="91440" tIns="45720" rIns="91440" bIns="45720" rtlCol="0" anchor="t">
            <a:spAutoFit/>
          </a:bodyPr>
          <a:lstStyle/>
          <a:p>
            <a:pPr algn="just"/>
            <a:r>
              <a:rPr lang="en-GB"/>
              <a:t>Conclusion: </a:t>
            </a:r>
            <a:r>
              <a:rPr lang="en-US"/>
              <a:t>The NO-donating prostaglandin analogue NCX 470 0.1% was well-tolerated and lowered IOP more than latanoprost in subjects with OAG or OHT at all 6 time points. With a dual mechanism of action that enhances both uveoscleral and trabecular outflow, NCX 470 could become an important first-line therapy for IOP reduction in glaucoma.</a:t>
            </a:r>
            <a:endParaRPr lang="en-GB"/>
          </a:p>
        </p:txBody>
      </p:sp>
    </p:spTree>
    <p:extLst>
      <p:ext uri="{BB962C8B-B14F-4D97-AF65-F5344CB8AC3E}">
        <p14:creationId xmlns:p14="http://schemas.microsoft.com/office/powerpoint/2010/main" val="1859790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18"/>
          <p:cNvSpPr txBox="1">
            <a:spLocks noGrp="1"/>
          </p:cNvSpPr>
          <p:nvPr>
            <p:ph type="title"/>
          </p:nvPr>
        </p:nvSpPr>
        <p:spPr>
          <a:xfrm>
            <a:off x="613151" y="38862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b="1"/>
              <a:t>U.S. glaucoma clinical advisory board with leading experts</a:t>
            </a:r>
            <a:endParaRPr b="1"/>
          </a:p>
        </p:txBody>
      </p:sp>
      <p:sp>
        <p:nvSpPr>
          <p:cNvPr id="502" name="Google Shape;502;p18"/>
          <p:cNvSpPr txBox="1"/>
          <p:nvPr/>
        </p:nvSpPr>
        <p:spPr>
          <a:xfrm>
            <a:off x="841627" y="1429241"/>
            <a:ext cx="4790133" cy="86789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Bold" panose="02000503000000020004" pitchFamily="50" charset="0"/>
                <a:sym typeface="Arial"/>
              </a:rPr>
              <a:t>DR. ROBERT D. FECHTNER, MD, CHAIRMAN</a:t>
            </a:r>
            <a:endParaRPr b="1">
              <a:latin typeface="OblikW01-Bold" panose="02000503000000020004" pitchFamily="50" charset="0"/>
            </a:endParaRPr>
          </a:p>
          <a:p>
            <a:pPr marL="0" marR="0" lvl="0" indent="0" algn="l" rtl="0">
              <a:lnSpc>
                <a:spcPct val="120000"/>
              </a:lnSpc>
              <a:spcBef>
                <a:spcPts val="0"/>
              </a:spcBef>
              <a:spcAft>
                <a:spcPts val="0"/>
              </a:spcAft>
              <a:buNone/>
            </a:pPr>
            <a:r>
              <a:rPr lang="en-US" sz="1400" b="1">
                <a:solidFill>
                  <a:srgbClr val="595959"/>
                </a:solidFill>
                <a:latin typeface="OblikW01-Light" panose="02000503000000020004" pitchFamily="50" charset="0"/>
                <a:sym typeface="Arial"/>
              </a:rPr>
              <a:t>Professor and Chair of the Department of Ophthalmology at SUNY Upstate Medical University, Syracuse, NY</a:t>
            </a:r>
            <a:endParaRPr b="1">
              <a:latin typeface="OblikW01-Light" panose="02000503000000020004" pitchFamily="50" charset="0"/>
            </a:endParaRPr>
          </a:p>
        </p:txBody>
      </p:sp>
      <p:sp>
        <p:nvSpPr>
          <p:cNvPr id="503" name="Google Shape;503;p18"/>
          <p:cNvSpPr txBox="1"/>
          <p:nvPr/>
        </p:nvSpPr>
        <p:spPr>
          <a:xfrm>
            <a:off x="841626" y="3127459"/>
            <a:ext cx="4790133" cy="138495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Bold" panose="02000503000000020004" pitchFamily="50" charset="0"/>
                <a:sym typeface="Arial"/>
              </a:rPr>
              <a:t>DR. SANJAY G. ASRANI, MD</a:t>
            </a:r>
            <a:endParaRPr sz="1400" b="1">
              <a:solidFill>
                <a:schemeClr val="accent4"/>
              </a:solidFill>
              <a:latin typeface="OblikW01-Bold" panose="02000503000000020004" pitchFamily="50" charset="0"/>
              <a:sym typeface="Arial"/>
            </a:endParaRPr>
          </a:p>
          <a:p>
            <a:pPr marL="0" marR="0" lvl="0" indent="0" algn="l" rtl="0">
              <a:lnSpc>
                <a:spcPct val="120000"/>
              </a:lnSpc>
              <a:spcBef>
                <a:spcPts val="0"/>
              </a:spcBef>
              <a:spcAft>
                <a:spcPts val="0"/>
              </a:spcAft>
              <a:buNone/>
            </a:pPr>
            <a:r>
              <a:rPr lang="en-US" sz="1400" b="1">
                <a:solidFill>
                  <a:srgbClr val="595959"/>
                </a:solidFill>
                <a:latin typeface="OblikW01-Light" panose="02000503000000020004" pitchFamily="50" charset="0"/>
                <a:sym typeface="Arial"/>
              </a:rPr>
              <a:t>Professor of Ophthalmology at Duke University in Durham, North Carolina, and Director of the Duke Eye Center of Cary and the Duke Glaucoma OCT Reading Center</a:t>
            </a:r>
            <a:endParaRPr b="1">
              <a:latin typeface="OblikW01-Light" panose="02000503000000020004" pitchFamily="50" charset="0"/>
            </a:endParaRPr>
          </a:p>
        </p:txBody>
      </p:sp>
      <p:sp>
        <p:nvSpPr>
          <p:cNvPr id="504" name="Google Shape;504;p18"/>
          <p:cNvSpPr txBox="1"/>
          <p:nvPr/>
        </p:nvSpPr>
        <p:spPr>
          <a:xfrm>
            <a:off x="841626" y="4960681"/>
            <a:ext cx="4790133" cy="1126422"/>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Bold" panose="02000503000000020004" pitchFamily="50" charset="0"/>
                <a:sym typeface="Arial"/>
              </a:rPr>
              <a:t>DR. DONALD BUDENZ, MD MPH</a:t>
            </a:r>
            <a:endParaRPr sz="1400" b="1">
              <a:solidFill>
                <a:schemeClr val="accent4"/>
              </a:solidFill>
              <a:latin typeface="OblikW01-Bold" panose="02000503000000020004" pitchFamily="50" charset="0"/>
              <a:sym typeface="Arial"/>
            </a:endParaRPr>
          </a:p>
          <a:p>
            <a:pPr marL="0" marR="0" lvl="0" indent="0" algn="l" rtl="0">
              <a:lnSpc>
                <a:spcPct val="120000"/>
              </a:lnSpc>
              <a:spcBef>
                <a:spcPts val="0"/>
              </a:spcBef>
              <a:spcAft>
                <a:spcPts val="0"/>
              </a:spcAft>
              <a:buNone/>
            </a:pPr>
            <a:r>
              <a:rPr lang="en-US" sz="1400" b="1" err="1">
                <a:solidFill>
                  <a:srgbClr val="595959"/>
                </a:solidFill>
                <a:latin typeface="OblikW01-Light" panose="02000503000000020004" pitchFamily="50" charset="0"/>
                <a:sym typeface="Arial"/>
              </a:rPr>
              <a:t>Kittner</a:t>
            </a:r>
            <a:r>
              <a:rPr lang="en-US" sz="1400" b="1">
                <a:solidFill>
                  <a:srgbClr val="595959"/>
                </a:solidFill>
                <a:latin typeface="OblikW01-Light" panose="02000503000000020004" pitchFamily="50" charset="0"/>
                <a:sym typeface="Arial"/>
              </a:rPr>
              <a:t> Family Distinguished Professor and Chairman, Department of Ophthalmology, UNC Chapel Hill School of Medicine</a:t>
            </a:r>
            <a:endParaRPr b="1">
              <a:latin typeface="OblikW01-Light" panose="02000503000000020004" pitchFamily="50" charset="0"/>
            </a:endParaRPr>
          </a:p>
        </p:txBody>
      </p:sp>
      <p:sp>
        <p:nvSpPr>
          <p:cNvPr id="505" name="Google Shape;505;p18"/>
          <p:cNvSpPr txBox="1"/>
          <p:nvPr/>
        </p:nvSpPr>
        <p:spPr>
          <a:xfrm>
            <a:off x="6044470" y="1429241"/>
            <a:ext cx="5510895" cy="138495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Bold" panose="02000503000000020004" pitchFamily="50" charset="0"/>
                <a:sym typeface="Arial"/>
              </a:rPr>
              <a:t>DR. STEVEN MANSBERGER, MD MPH</a:t>
            </a:r>
            <a:endParaRPr sz="1400" b="1">
              <a:solidFill>
                <a:schemeClr val="accent4"/>
              </a:solidFill>
              <a:latin typeface="OblikW01-Bold" panose="02000503000000020004" pitchFamily="50" charset="0"/>
              <a:sym typeface="Arial"/>
            </a:endParaRPr>
          </a:p>
          <a:p>
            <a:pPr marL="0" marR="0" lvl="0" indent="0" algn="l" rtl="0">
              <a:lnSpc>
                <a:spcPct val="120000"/>
              </a:lnSpc>
              <a:spcBef>
                <a:spcPts val="0"/>
              </a:spcBef>
              <a:spcAft>
                <a:spcPts val="0"/>
              </a:spcAft>
              <a:buNone/>
            </a:pPr>
            <a:r>
              <a:rPr lang="en-US" sz="1400" b="1">
                <a:solidFill>
                  <a:srgbClr val="595959"/>
                </a:solidFill>
                <a:latin typeface="OblikW01-Light" panose="02000503000000020004" pitchFamily="50" charset="0"/>
                <a:sym typeface="Arial"/>
              </a:rPr>
              <a:t>Vice-Chair, Senior Scientist, and Director of Glaucoma Services and Ophthalmic Clinical Trials for the Devers Eye Institute in Portland, Oregon. Clinical Professor of Ophthalmology at Oregon Health Science University </a:t>
            </a:r>
            <a:endParaRPr b="1">
              <a:latin typeface="OblikW01-Light" panose="02000503000000020004" pitchFamily="50" charset="0"/>
            </a:endParaRPr>
          </a:p>
        </p:txBody>
      </p:sp>
      <p:sp>
        <p:nvSpPr>
          <p:cNvPr id="506" name="Google Shape;506;p18"/>
          <p:cNvSpPr txBox="1"/>
          <p:nvPr/>
        </p:nvSpPr>
        <p:spPr>
          <a:xfrm>
            <a:off x="6044471" y="3135134"/>
            <a:ext cx="5233029" cy="86789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Bold" panose="02000503000000020004" pitchFamily="50" charset="0"/>
                <a:sym typeface="Arial"/>
              </a:rPr>
              <a:t>DR. TOM WALTERS, MD</a:t>
            </a:r>
            <a:endParaRPr sz="1400" b="1">
              <a:solidFill>
                <a:schemeClr val="accent4"/>
              </a:solidFill>
              <a:latin typeface="OblikW01-Bold" panose="02000503000000020004" pitchFamily="50" charset="0"/>
              <a:sym typeface="Arial"/>
            </a:endParaRPr>
          </a:p>
          <a:p>
            <a:pPr marL="0" marR="0" lvl="0" indent="0" algn="l" rtl="0">
              <a:lnSpc>
                <a:spcPct val="120000"/>
              </a:lnSpc>
              <a:spcBef>
                <a:spcPts val="0"/>
              </a:spcBef>
              <a:spcAft>
                <a:spcPts val="0"/>
              </a:spcAft>
              <a:buNone/>
            </a:pPr>
            <a:r>
              <a:rPr lang="en-US" sz="1400" b="1">
                <a:solidFill>
                  <a:srgbClr val="595959"/>
                </a:solidFill>
                <a:latin typeface="OblikW01-Light" panose="02000503000000020004" pitchFamily="50" charset="0"/>
                <a:sym typeface="Arial"/>
              </a:rPr>
              <a:t>President of Texan Eye P.A. and Medical Director of Eye LASIK Austin, Advanced Ophthalmic P.A., Keystone Clinical Research</a:t>
            </a:r>
            <a:endParaRPr b="1">
              <a:latin typeface="OblikW01-Light" panose="02000503000000020004" pitchFamily="50" charset="0"/>
            </a:endParaRPr>
          </a:p>
        </p:txBody>
      </p:sp>
      <p:sp>
        <p:nvSpPr>
          <p:cNvPr id="507" name="Google Shape;507;p18"/>
          <p:cNvSpPr txBox="1"/>
          <p:nvPr/>
        </p:nvSpPr>
        <p:spPr>
          <a:xfrm>
            <a:off x="6044471" y="4891025"/>
            <a:ext cx="5648930" cy="138495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400" b="1">
                <a:solidFill>
                  <a:schemeClr val="accent1"/>
                </a:solidFill>
                <a:latin typeface="OblikW01-Bold" panose="02000503000000020004" pitchFamily="50" charset="0"/>
                <a:sym typeface="Arial"/>
              </a:rPr>
              <a:t>DR. ROBERT N. WEINREB, MD</a:t>
            </a:r>
            <a:endParaRPr sz="1400" b="1">
              <a:solidFill>
                <a:schemeClr val="accent4"/>
              </a:solidFill>
              <a:latin typeface="OblikW01-Bold" panose="02000503000000020004" pitchFamily="50" charset="0"/>
              <a:sym typeface="Arial"/>
            </a:endParaRPr>
          </a:p>
          <a:p>
            <a:pPr marL="0" marR="0" lvl="0" indent="0" algn="l" rtl="0">
              <a:lnSpc>
                <a:spcPct val="120000"/>
              </a:lnSpc>
              <a:spcBef>
                <a:spcPts val="0"/>
              </a:spcBef>
              <a:spcAft>
                <a:spcPts val="0"/>
              </a:spcAft>
              <a:buNone/>
            </a:pPr>
            <a:r>
              <a:rPr lang="en-US" sz="1400" b="1">
                <a:solidFill>
                  <a:srgbClr val="595959"/>
                </a:solidFill>
                <a:latin typeface="OblikW01-Light" panose="02000503000000020004" pitchFamily="50" charset="0"/>
                <a:sym typeface="Arial"/>
              </a:rPr>
              <a:t>Distinguished Professor and Chair, Ophthalmology, Director of both the </a:t>
            </a:r>
            <a:r>
              <a:rPr lang="en-US" sz="1400" b="1" err="1">
                <a:solidFill>
                  <a:srgbClr val="595959"/>
                </a:solidFill>
                <a:latin typeface="OblikW01-Light" panose="02000503000000020004" pitchFamily="50" charset="0"/>
                <a:sym typeface="Arial"/>
              </a:rPr>
              <a:t>Shiley</a:t>
            </a:r>
            <a:r>
              <a:rPr lang="en-US" sz="1400" b="1">
                <a:solidFill>
                  <a:srgbClr val="595959"/>
                </a:solidFill>
                <a:latin typeface="OblikW01-Light" panose="02000503000000020004" pitchFamily="50" charset="0"/>
                <a:sym typeface="Arial"/>
              </a:rPr>
              <a:t> Eye Institute and the Hamilton Glaucoma Center, holder of the Morris </a:t>
            </a:r>
            <a:r>
              <a:rPr lang="en-US" sz="1400" b="1" err="1">
                <a:solidFill>
                  <a:srgbClr val="595959"/>
                </a:solidFill>
                <a:latin typeface="OblikW01-Light" panose="02000503000000020004" pitchFamily="50" charset="0"/>
                <a:sym typeface="Arial"/>
              </a:rPr>
              <a:t>Gleich</a:t>
            </a:r>
            <a:r>
              <a:rPr lang="en-US" sz="1400" b="1">
                <a:solidFill>
                  <a:srgbClr val="595959"/>
                </a:solidFill>
                <a:latin typeface="OblikW01-Light" panose="02000503000000020004" pitchFamily="50" charset="0"/>
                <a:sym typeface="Arial"/>
              </a:rPr>
              <a:t>, MD Chair in Glaucoma, and Distinguished Professor of Bioengineering</a:t>
            </a:r>
            <a:endParaRPr b="1">
              <a:latin typeface="OblikW01-Light" panose="02000503000000020004" pitchFamily="50" charset="0"/>
            </a:endParaRPr>
          </a:p>
        </p:txBody>
      </p:sp>
    </p:spTree>
    <p:extLst>
      <p:ext uri="{BB962C8B-B14F-4D97-AF65-F5344CB8AC3E}">
        <p14:creationId xmlns:p14="http://schemas.microsoft.com/office/powerpoint/2010/main" val="1432862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71" name="Google Shape;271;p8"/>
          <p:cNvSpPr txBox="1">
            <a:spLocks noGrp="1"/>
          </p:cNvSpPr>
          <p:nvPr>
            <p:ph type="body" idx="2"/>
          </p:nvPr>
        </p:nvSpPr>
        <p:spPr>
          <a:xfrm>
            <a:off x="476939" y="6168462"/>
            <a:ext cx="10291970" cy="419562"/>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en-US" err="1">
                <a:ea typeface="Arial"/>
                <a:sym typeface="Arial"/>
              </a:rPr>
              <a:t>Nicox</a:t>
            </a:r>
            <a:r>
              <a:rPr lang="en-US">
                <a:ea typeface="Arial"/>
                <a:sym typeface="Arial"/>
              </a:rPr>
              <a:t> Press release October 31, 2022</a:t>
            </a:r>
            <a:endParaRPr>
              <a:ea typeface="Arial"/>
              <a:sym typeface="Arial"/>
            </a:endParaRPr>
          </a:p>
          <a:p>
            <a:pPr marL="228600" lvl="0" indent="-228600" algn="l" rtl="0">
              <a:lnSpc>
                <a:spcPct val="100000"/>
              </a:lnSpc>
              <a:spcBef>
                <a:spcPts val="0"/>
              </a:spcBef>
              <a:spcAft>
                <a:spcPts val="0"/>
              </a:spcAft>
              <a:buClr>
                <a:srgbClr val="7F7F7F"/>
              </a:buClr>
              <a:buSzPts val="800"/>
              <a:buAutoNum type="arabicPeriod"/>
            </a:pPr>
            <a:r>
              <a:rPr lang="en-US" err="1">
                <a:ea typeface="Arial"/>
                <a:sym typeface="Arial"/>
              </a:rPr>
              <a:t>Mansberg</a:t>
            </a:r>
            <a:r>
              <a:rPr lang="en-US">
                <a:ea typeface="Arial"/>
                <a:sym typeface="Arial"/>
              </a:rPr>
              <a:t> et al., 2023, World Glaucoma Congress, Abstract # P-339</a:t>
            </a:r>
            <a:endParaRPr/>
          </a:p>
          <a:p>
            <a:pPr marL="228600" lvl="0" indent="-228600" algn="l" rtl="0">
              <a:lnSpc>
                <a:spcPct val="100000"/>
              </a:lnSpc>
              <a:spcBef>
                <a:spcPts val="0"/>
              </a:spcBef>
              <a:spcAft>
                <a:spcPts val="0"/>
              </a:spcAft>
              <a:buClr>
                <a:srgbClr val="7F7F7F"/>
              </a:buClr>
              <a:buSzPts val="800"/>
              <a:buAutoNum type="arabicPeriod"/>
            </a:pPr>
            <a:r>
              <a:rPr lang="en-US" err="1">
                <a:ea typeface="Arial"/>
                <a:sym typeface="Arial"/>
              </a:rPr>
              <a:t>Fechtner</a:t>
            </a:r>
            <a:r>
              <a:rPr lang="en-US">
                <a:ea typeface="Arial"/>
                <a:sym typeface="Arial"/>
              </a:rPr>
              <a:t> et al., 2023, World Glaucoma Congress, Abstract # P-288   b</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ea typeface="Arial"/>
                <a:sym typeface="Arial"/>
              </a:rPr>
              <a:t>IQVIA</a:t>
            </a:r>
            <a:r>
              <a:rPr lang="en-US" baseline="30000">
                <a:ea typeface="Arial"/>
                <a:sym typeface="Arial"/>
              </a:rPr>
              <a:t>TM</a:t>
            </a:r>
            <a:r>
              <a:rPr lang="en-US">
                <a:ea typeface="Arial"/>
                <a:sym typeface="Arial"/>
              </a:rPr>
              <a:t> Analytics Link 2021</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err="1">
                <a:ea typeface="Arial"/>
                <a:sym typeface="Arial"/>
              </a:rPr>
              <a:t>Nicox</a:t>
            </a:r>
            <a:r>
              <a:rPr lang="en-US">
                <a:ea typeface="Arial"/>
                <a:sym typeface="Arial"/>
              </a:rPr>
              <a:t> internal estimate – Press Release July 10, 2023</a:t>
            </a:r>
            <a:endParaRPr/>
          </a:p>
        </p:txBody>
      </p:sp>
      <p:grpSp>
        <p:nvGrpSpPr>
          <p:cNvPr id="21" name="Google Shape;272;p8">
            <a:extLst>
              <a:ext uri="{FF2B5EF4-FFF2-40B4-BE49-F238E27FC236}">
                <a16:creationId xmlns:a16="http://schemas.microsoft.com/office/drawing/2014/main" id="{EF82A272-E960-5468-AE20-99E770FA2395}"/>
              </a:ext>
            </a:extLst>
          </p:cNvPr>
          <p:cNvGrpSpPr/>
          <p:nvPr/>
        </p:nvGrpSpPr>
        <p:grpSpPr>
          <a:xfrm>
            <a:off x="956327" y="735823"/>
            <a:ext cx="5190331" cy="4852113"/>
            <a:chOff x="1585913" y="1133475"/>
            <a:chExt cx="5190331" cy="4852113"/>
          </a:xfrm>
        </p:grpSpPr>
        <p:sp>
          <p:nvSpPr>
            <p:cNvPr id="22" name="Google Shape;273;p8">
              <a:extLst>
                <a:ext uri="{FF2B5EF4-FFF2-40B4-BE49-F238E27FC236}">
                  <a16:creationId xmlns:a16="http://schemas.microsoft.com/office/drawing/2014/main" id="{D833A35B-7D2B-A2B5-2F53-CDDC7E13B024}"/>
                </a:ext>
              </a:extLst>
            </p:cNvPr>
            <p:cNvSpPr/>
            <p:nvPr/>
          </p:nvSpPr>
          <p:spPr>
            <a:xfrm>
              <a:off x="5630069" y="2978150"/>
              <a:ext cx="1146175" cy="1146175"/>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74;p8">
              <a:extLst>
                <a:ext uri="{FF2B5EF4-FFF2-40B4-BE49-F238E27FC236}">
                  <a16:creationId xmlns:a16="http://schemas.microsoft.com/office/drawing/2014/main" id="{5139E81C-5165-4495-F742-F3F2B7B97AAD}"/>
                </a:ext>
              </a:extLst>
            </p:cNvPr>
            <p:cNvSpPr/>
            <p:nvPr/>
          </p:nvSpPr>
          <p:spPr>
            <a:xfrm>
              <a:off x="5604827" y="4839413"/>
              <a:ext cx="1146175" cy="1146175"/>
            </a:xfrm>
            <a:prstGeom prst="ellipse">
              <a:avLst/>
            </a:prstGeom>
            <a:solidFill>
              <a:srgbClr val="003E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75;p8">
              <a:extLst>
                <a:ext uri="{FF2B5EF4-FFF2-40B4-BE49-F238E27FC236}">
                  <a16:creationId xmlns:a16="http://schemas.microsoft.com/office/drawing/2014/main" id="{D12086F7-FE55-1F8B-285D-5B7F2CC4F233}"/>
                </a:ext>
              </a:extLst>
            </p:cNvPr>
            <p:cNvSpPr/>
            <p:nvPr/>
          </p:nvSpPr>
          <p:spPr>
            <a:xfrm>
              <a:off x="1585913" y="2417763"/>
              <a:ext cx="2244725" cy="2244725"/>
            </a:xfrm>
            <a:prstGeom prst="ellipse">
              <a:avLst/>
            </a:prstGeom>
            <a:solidFill>
              <a:srgbClr val="656E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76;p8">
              <a:extLst>
                <a:ext uri="{FF2B5EF4-FFF2-40B4-BE49-F238E27FC236}">
                  <a16:creationId xmlns:a16="http://schemas.microsoft.com/office/drawing/2014/main" id="{7B30CF7F-5BCE-2A9F-89EA-AD05CA4D68FD}"/>
                </a:ext>
              </a:extLst>
            </p:cNvPr>
            <p:cNvSpPr/>
            <p:nvPr/>
          </p:nvSpPr>
          <p:spPr>
            <a:xfrm>
              <a:off x="5595938" y="1133475"/>
              <a:ext cx="1146175" cy="1146175"/>
            </a:xfrm>
            <a:prstGeom prst="ellipse">
              <a:avLst/>
            </a:prstGeom>
            <a:solidFill>
              <a:srgbClr val="00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6" name="Google Shape;277;p8">
            <a:extLst>
              <a:ext uri="{FF2B5EF4-FFF2-40B4-BE49-F238E27FC236}">
                <a16:creationId xmlns:a16="http://schemas.microsoft.com/office/drawing/2014/main" id="{C8146F74-B3FA-0477-8860-588B093CD634}"/>
              </a:ext>
            </a:extLst>
          </p:cNvPr>
          <p:cNvGrpSpPr/>
          <p:nvPr/>
        </p:nvGrpSpPr>
        <p:grpSpPr>
          <a:xfrm>
            <a:off x="695977" y="738998"/>
            <a:ext cx="4454525" cy="4806950"/>
            <a:chOff x="1325563" y="1136650"/>
            <a:chExt cx="4454526" cy="4806951"/>
          </a:xfrm>
        </p:grpSpPr>
        <p:sp>
          <p:nvSpPr>
            <p:cNvPr id="27" name="Google Shape;278;p8">
              <a:extLst>
                <a:ext uri="{FF2B5EF4-FFF2-40B4-BE49-F238E27FC236}">
                  <a16:creationId xmlns:a16="http://schemas.microsoft.com/office/drawing/2014/main" id="{CBDE2430-7D49-07DF-8CAC-F8ADC638AD15}"/>
                </a:ext>
              </a:extLst>
            </p:cNvPr>
            <p:cNvSpPr/>
            <p:nvPr/>
          </p:nvSpPr>
          <p:spPr>
            <a:xfrm>
              <a:off x="5480051" y="4805363"/>
              <a:ext cx="300038" cy="1138238"/>
            </a:xfrm>
            <a:custGeom>
              <a:avLst/>
              <a:gdLst/>
              <a:ahLst/>
              <a:cxnLst/>
              <a:rect l="l" t="t" r="r" b="b"/>
              <a:pathLst>
                <a:path w="80" h="303" extrusionOk="0">
                  <a:moveTo>
                    <a:pt x="79" y="303"/>
                  </a:moveTo>
                  <a:cubicBezTo>
                    <a:pt x="32" y="270"/>
                    <a:pt x="0" y="214"/>
                    <a:pt x="0" y="152"/>
                  </a:cubicBezTo>
                  <a:cubicBezTo>
                    <a:pt x="0" y="89"/>
                    <a:pt x="32" y="33"/>
                    <a:pt x="80" y="0"/>
                  </a:cubicBezTo>
                </a:path>
              </a:pathLst>
            </a:custGeom>
            <a:noFill/>
            <a:ln w="52375" cap="rnd" cmpd="sng">
              <a:solidFill>
                <a:srgbClr val="003E7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79;p8">
              <a:extLst>
                <a:ext uri="{FF2B5EF4-FFF2-40B4-BE49-F238E27FC236}">
                  <a16:creationId xmlns:a16="http://schemas.microsoft.com/office/drawing/2014/main" id="{7CC2C0D0-3965-C4CE-4983-6EB743807400}"/>
                </a:ext>
              </a:extLst>
            </p:cNvPr>
            <p:cNvSpPr/>
            <p:nvPr/>
          </p:nvSpPr>
          <p:spPr>
            <a:xfrm>
              <a:off x="5480051" y="2970213"/>
              <a:ext cx="300038" cy="1139825"/>
            </a:xfrm>
            <a:custGeom>
              <a:avLst/>
              <a:gdLst/>
              <a:ahLst/>
              <a:cxnLst/>
              <a:rect l="l" t="t" r="r" b="b"/>
              <a:pathLst>
                <a:path w="80" h="303" extrusionOk="0">
                  <a:moveTo>
                    <a:pt x="79" y="303"/>
                  </a:moveTo>
                  <a:cubicBezTo>
                    <a:pt x="32" y="269"/>
                    <a:pt x="0" y="214"/>
                    <a:pt x="0" y="152"/>
                  </a:cubicBezTo>
                  <a:cubicBezTo>
                    <a:pt x="0" y="89"/>
                    <a:pt x="32" y="33"/>
                    <a:pt x="80" y="0"/>
                  </a:cubicBezTo>
                </a:path>
              </a:pathLst>
            </a:custGeom>
            <a:noFill/>
            <a:ln w="52375" cap="rnd" cmpd="sng">
              <a:solidFill>
                <a:srgbClr val="F15D2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280;p8">
              <a:extLst>
                <a:ext uri="{FF2B5EF4-FFF2-40B4-BE49-F238E27FC236}">
                  <a16:creationId xmlns:a16="http://schemas.microsoft.com/office/drawing/2014/main" id="{7F0BC8BA-03DD-D14C-E76E-118C13B0C6AD}"/>
                </a:ext>
              </a:extLst>
            </p:cNvPr>
            <p:cNvSpPr/>
            <p:nvPr/>
          </p:nvSpPr>
          <p:spPr>
            <a:xfrm>
              <a:off x="5480051" y="1136650"/>
              <a:ext cx="300038" cy="1135063"/>
            </a:xfrm>
            <a:custGeom>
              <a:avLst/>
              <a:gdLst/>
              <a:ahLst/>
              <a:cxnLst/>
              <a:rect l="l" t="t" r="r" b="b"/>
              <a:pathLst>
                <a:path w="80" h="302" extrusionOk="0">
                  <a:moveTo>
                    <a:pt x="79" y="302"/>
                  </a:moveTo>
                  <a:cubicBezTo>
                    <a:pt x="32" y="269"/>
                    <a:pt x="0" y="214"/>
                    <a:pt x="0" y="151"/>
                  </a:cubicBezTo>
                  <a:cubicBezTo>
                    <a:pt x="0" y="89"/>
                    <a:pt x="32" y="33"/>
                    <a:pt x="80" y="0"/>
                  </a:cubicBezTo>
                </a:path>
              </a:pathLst>
            </a:custGeom>
            <a:noFill/>
            <a:ln w="52375" cap="rnd" cmpd="sng">
              <a:solidFill>
                <a:srgbClr val="00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281;p8">
              <a:extLst>
                <a:ext uri="{FF2B5EF4-FFF2-40B4-BE49-F238E27FC236}">
                  <a16:creationId xmlns:a16="http://schemas.microsoft.com/office/drawing/2014/main" id="{67E89D61-AFD6-ECE0-4FD0-A628F73B00BD}"/>
                </a:ext>
              </a:extLst>
            </p:cNvPr>
            <p:cNvSpPr/>
            <p:nvPr/>
          </p:nvSpPr>
          <p:spPr>
            <a:xfrm>
              <a:off x="3409951" y="3703638"/>
              <a:ext cx="2070100" cy="1668463"/>
            </a:xfrm>
            <a:custGeom>
              <a:avLst/>
              <a:gdLst/>
              <a:ahLst/>
              <a:cxnLst/>
              <a:rect l="l" t="t" r="r" b="b"/>
              <a:pathLst>
                <a:path w="551" h="444" extrusionOk="0">
                  <a:moveTo>
                    <a:pt x="551" y="444"/>
                  </a:moveTo>
                  <a:cubicBezTo>
                    <a:pt x="101" y="444"/>
                    <a:pt x="101" y="444"/>
                    <a:pt x="101" y="444"/>
                  </a:cubicBezTo>
                  <a:cubicBezTo>
                    <a:pt x="101" y="444"/>
                    <a:pt x="0" y="273"/>
                    <a:pt x="0" y="273"/>
                  </a:cubicBezTo>
                  <a:cubicBezTo>
                    <a:pt x="96" y="216"/>
                    <a:pt x="164" y="116"/>
                    <a:pt x="178" y="0"/>
                  </a:cubicBezTo>
                </a:path>
              </a:pathLst>
            </a:custGeom>
            <a:solidFill>
              <a:srgbClr val="FFFFFF"/>
            </a:solidFill>
            <a:ln w="52375" cap="rnd" cmpd="sng">
              <a:solidFill>
                <a:srgbClr val="003E7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282;p8">
              <a:extLst>
                <a:ext uri="{FF2B5EF4-FFF2-40B4-BE49-F238E27FC236}">
                  <a16:creationId xmlns:a16="http://schemas.microsoft.com/office/drawing/2014/main" id="{17800550-D467-2E22-0E0C-69AA45E7E45F}"/>
                </a:ext>
              </a:extLst>
            </p:cNvPr>
            <p:cNvSpPr/>
            <p:nvPr/>
          </p:nvSpPr>
          <p:spPr>
            <a:xfrm>
              <a:off x="3541713" y="2441575"/>
              <a:ext cx="1938338" cy="1096963"/>
            </a:xfrm>
            <a:custGeom>
              <a:avLst/>
              <a:gdLst/>
              <a:ahLst/>
              <a:cxnLst/>
              <a:rect l="l" t="t" r="r" b="b"/>
              <a:pathLst>
                <a:path w="516" h="292" extrusionOk="0">
                  <a:moveTo>
                    <a:pt x="516" y="292"/>
                  </a:moveTo>
                  <a:cubicBezTo>
                    <a:pt x="145" y="292"/>
                    <a:pt x="145" y="292"/>
                    <a:pt x="145" y="292"/>
                  </a:cubicBezTo>
                  <a:cubicBezTo>
                    <a:pt x="145" y="173"/>
                    <a:pt x="88" y="67"/>
                    <a:pt x="0" y="0"/>
                  </a:cubicBezTo>
                </a:path>
              </a:pathLst>
            </a:custGeom>
            <a:noFill/>
            <a:ln w="52375" cap="rnd" cmpd="sng">
              <a:solidFill>
                <a:schemeClr val="accen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 name="Google Shape;283;p8">
              <a:extLst>
                <a:ext uri="{FF2B5EF4-FFF2-40B4-BE49-F238E27FC236}">
                  <a16:creationId xmlns:a16="http://schemas.microsoft.com/office/drawing/2014/main" id="{A6F14A8E-6132-C180-FA76-3BCABA74B7E4}"/>
                </a:ext>
              </a:extLst>
            </p:cNvPr>
            <p:cNvSpPr/>
            <p:nvPr/>
          </p:nvSpPr>
          <p:spPr>
            <a:xfrm>
              <a:off x="3409951" y="1704975"/>
              <a:ext cx="2070100" cy="646113"/>
            </a:xfrm>
            <a:custGeom>
              <a:avLst/>
              <a:gdLst/>
              <a:ahLst/>
              <a:cxnLst/>
              <a:rect l="l" t="t" r="r" b="b"/>
              <a:pathLst>
                <a:path w="1304" h="407" extrusionOk="0">
                  <a:moveTo>
                    <a:pt x="0" y="407"/>
                  </a:moveTo>
                  <a:lnTo>
                    <a:pt x="239" y="0"/>
                  </a:lnTo>
                  <a:lnTo>
                    <a:pt x="1304" y="0"/>
                  </a:lnTo>
                </a:path>
              </a:pathLst>
            </a:custGeom>
            <a:noFill/>
            <a:ln w="52375" cap="rnd" cmpd="sng">
              <a:solidFill>
                <a:srgbClr val="007F7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 name="Google Shape;284;p8">
              <a:extLst>
                <a:ext uri="{FF2B5EF4-FFF2-40B4-BE49-F238E27FC236}">
                  <a16:creationId xmlns:a16="http://schemas.microsoft.com/office/drawing/2014/main" id="{2834B10E-4549-CA6A-6BA6-4A286E59A889}"/>
                </a:ext>
              </a:extLst>
            </p:cNvPr>
            <p:cNvSpPr/>
            <p:nvPr/>
          </p:nvSpPr>
          <p:spPr>
            <a:xfrm>
              <a:off x="1325563" y="2159000"/>
              <a:ext cx="1990725" cy="2762250"/>
            </a:xfrm>
            <a:custGeom>
              <a:avLst/>
              <a:gdLst/>
              <a:ahLst/>
              <a:cxnLst/>
              <a:rect l="l" t="t" r="r" b="b"/>
              <a:pathLst>
                <a:path w="530" h="735" extrusionOk="0">
                  <a:moveTo>
                    <a:pt x="530" y="697"/>
                  </a:moveTo>
                  <a:cubicBezTo>
                    <a:pt x="481" y="721"/>
                    <a:pt x="426" y="735"/>
                    <a:pt x="368" y="735"/>
                  </a:cubicBezTo>
                  <a:cubicBezTo>
                    <a:pt x="165" y="735"/>
                    <a:pt x="0" y="570"/>
                    <a:pt x="0" y="367"/>
                  </a:cubicBezTo>
                  <a:cubicBezTo>
                    <a:pt x="0" y="164"/>
                    <a:pt x="165" y="0"/>
                    <a:pt x="368" y="0"/>
                  </a:cubicBezTo>
                  <a:cubicBezTo>
                    <a:pt x="425" y="0"/>
                    <a:pt x="480" y="13"/>
                    <a:pt x="528" y="36"/>
                  </a:cubicBezTo>
                </a:path>
              </a:pathLst>
            </a:custGeom>
            <a:noFill/>
            <a:ln w="52375" cap="rnd" cmpd="sng">
              <a:solidFill>
                <a:srgbClr val="00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4" name="Google Shape;285;p8">
            <a:extLst>
              <a:ext uri="{FF2B5EF4-FFF2-40B4-BE49-F238E27FC236}">
                <a16:creationId xmlns:a16="http://schemas.microsoft.com/office/drawing/2014/main" id="{175CCC48-7855-99C3-1626-37A7D8F98508}"/>
              </a:ext>
            </a:extLst>
          </p:cNvPr>
          <p:cNvSpPr/>
          <p:nvPr/>
        </p:nvSpPr>
        <p:spPr>
          <a:xfrm>
            <a:off x="5100495" y="2682097"/>
            <a:ext cx="946150" cy="94297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286;p8">
            <a:extLst>
              <a:ext uri="{FF2B5EF4-FFF2-40B4-BE49-F238E27FC236}">
                <a16:creationId xmlns:a16="http://schemas.microsoft.com/office/drawing/2014/main" id="{FE3C55ED-7AAD-481A-A71C-99B50F3F37BC}"/>
              </a:ext>
            </a:extLst>
          </p:cNvPr>
          <p:cNvSpPr/>
          <p:nvPr/>
        </p:nvSpPr>
        <p:spPr>
          <a:xfrm>
            <a:off x="5086047" y="4541429"/>
            <a:ext cx="946150" cy="94297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287;p8">
            <a:extLst>
              <a:ext uri="{FF2B5EF4-FFF2-40B4-BE49-F238E27FC236}">
                <a16:creationId xmlns:a16="http://schemas.microsoft.com/office/drawing/2014/main" id="{C6DE6B82-5F1A-3B1C-BB63-A6B044092249}"/>
              </a:ext>
            </a:extLst>
          </p:cNvPr>
          <p:cNvSpPr/>
          <p:nvPr/>
        </p:nvSpPr>
        <p:spPr>
          <a:xfrm>
            <a:off x="5067952" y="837423"/>
            <a:ext cx="946150" cy="94297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 name="Google Shape;288;p8">
            <a:extLst>
              <a:ext uri="{FF2B5EF4-FFF2-40B4-BE49-F238E27FC236}">
                <a16:creationId xmlns:a16="http://schemas.microsoft.com/office/drawing/2014/main" id="{6C6EEEBA-60B7-2042-6A02-D259B5142938}"/>
              </a:ext>
            </a:extLst>
          </p:cNvPr>
          <p:cNvSpPr/>
          <p:nvPr/>
        </p:nvSpPr>
        <p:spPr>
          <a:xfrm>
            <a:off x="1086502" y="2148698"/>
            <a:ext cx="1984375" cy="198755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 name="Google Shape;289;p8">
            <a:extLst>
              <a:ext uri="{FF2B5EF4-FFF2-40B4-BE49-F238E27FC236}">
                <a16:creationId xmlns:a16="http://schemas.microsoft.com/office/drawing/2014/main" id="{970C0111-EAFE-1411-6AF1-40418F50CF4B}"/>
              </a:ext>
            </a:extLst>
          </p:cNvPr>
          <p:cNvSpPr/>
          <p:nvPr/>
        </p:nvSpPr>
        <p:spPr>
          <a:xfrm>
            <a:off x="1426227" y="2623361"/>
            <a:ext cx="1304925" cy="4159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 name="Google Shape;290;p8">
            <a:extLst>
              <a:ext uri="{FF2B5EF4-FFF2-40B4-BE49-F238E27FC236}">
                <a16:creationId xmlns:a16="http://schemas.microsoft.com/office/drawing/2014/main" id="{FFFA37CD-BCD6-BAEA-7A81-6E109EAE1143}"/>
              </a:ext>
            </a:extLst>
          </p:cNvPr>
          <p:cNvSpPr txBox="1"/>
          <p:nvPr/>
        </p:nvSpPr>
        <p:spPr>
          <a:xfrm>
            <a:off x="6665048" y="493604"/>
            <a:ext cx="5229649" cy="5674858"/>
          </a:xfrm>
          <a:prstGeom prst="rect">
            <a:avLst/>
          </a:prstGeom>
          <a:noFill/>
          <a:ln>
            <a:noFill/>
          </a:ln>
        </p:spPr>
        <p:txBody>
          <a:bodyPr spcFirstLastPara="1" wrap="square" lIns="0" tIns="45700" rIns="91425" bIns="45700" anchor="t" anchorCtr="0">
            <a:noAutofit/>
          </a:bodyPr>
          <a:lstStyle/>
          <a:p>
            <a:pPr marL="409575" marR="0" lvl="0" indent="-409575" algn="just" rtl="0">
              <a:lnSpc>
                <a:spcPct val="120000"/>
              </a:lnSpc>
              <a:spcBef>
                <a:spcPts val="0"/>
              </a:spcBef>
              <a:spcAft>
                <a:spcPts val="0"/>
              </a:spcAft>
              <a:buClr>
                <a:schemeClr val="dk1"/>
              </a:buClr>
              <a:buSzPts val="1600"/>
              <a:buFont typeface="Noto Sans Symbols"/>
              <a:buChar char="✔"/>
            </a:pPr>
            <a:r>
              <a:rPr lang="en-US" b="1" spc="70">
                <a:solidFill>
                  <a:schemeClr val="dk1"/>
                </a:solidFill>
                <a:latin typeface="OblikW01-Bold" panose="02000503000000020004" pitchFamily="2" charset="0"/>
                <a:sym typeface="Arial"/>
              </a:rPr>
              <a:t>Novel molecule </a:t>
            </a:r>
            <a:r>
              <a:rPr lang="en-US" b="1" spc="70">
                <a:solidFill>
                  <a:schemeClr val="dk1"/>
                </a:solidFill>
                <a:latin typeface="OblikW01-Light" panose="02000503000000020004" pitchFamily="50" charset="0"/>
                <a:sym typeface="Arial"/>
              </a:rPr>
              <a:t>with competitive positive impact on lowering intraocular pressure (IOP), the leading cause of glaucoma</a:t>
            </a:r>
            <a:endParaRPr b="1" spc="70">
              <a:latin typeface="OblikW01-Light" panose="02000503000000020004" pitchFamily="50" charset="0"/>
            </a:endParaRPr>
          </a:p>
          <a:p>
            <a:pPr marL="409575" marR="0" lvl="0" indent="-409575" algn="l" rtl="0">
              <a:lnSpc>
                <a:spcPct val="120000"/>
              </a:lnSpc>
              <a:spcBef>
                <a:spcPts val="1000"/>
              </a:spcBef>
              <a:spcAft>
                <a:spcPts val="0"/>
              </a:spcAft>
              <a:buClr>
                <a:schemeClr val="lt1"/>
              </a:buClr>
              <a:buSzPts val="1600"/>
              <a:buFont typeface="Noto Sans Symbols"/>
              <a:buChar char="✔"/>
            </a:pPr>
            <a:r>
              <a:rPr lang="en-US" b="1" spc="70">
                <a:solidFill>
                  <a:schemeClr val="dk1"/>
                </a:solidFill>
                <a:latin typeface="OblikW01-Bold" panose="02000503000000020004" pitchFamily="2" charset="0"/>
                <a:sym typeface="Arial"/>
              </a:rPr>
              <a:t>Positive pivotal Phase 3 topline results </a:t>
            </a:r>
            <a:r>
              <a:rPr lang="en-US" b="1" spc="70">
                <a:solidFill>
                  <a:schemeClr val="dk1"/>
                </a:solidFill>
                <a:latin typeface="OblikW01-Light" panose="02000503000000020004" pitchFamily="50" charset="0"/>
                <a:sym typeface="Arial"/>
              </a:rPr>
              <a:t>from the Mont Blanc trial</a:t>
            </a:r>
            <a:r>
              <a:rPr lang="en-US" b="1" spc="70" baseline="30000">
                <a:solidFill>
                  <a:schemeClr val="dk1"/>
                </a:solidFill>
                <a:latin typeface="OblikW01-Light" panose="02000503000000020004" pitchFamily="50" charset="0"/>
                <a:sym typeface="Arial"/>
              </a:rPr>
              <a:t>1,2,3</a:t>
            </a:r>
          </a:p>
          <a:p>
            <a:pPr marL="409575" indent="-409575">
              <a:lnSpc>
                <a:spcPct val="120000"/>
              </a:lnSpc>
              <a:spcBef>
                <a:spcPts val="1000"/>
              </a:spcBef>
              <a:buClr>
                <a:schemeClr val="lt1"/>
              </a:buClr>
              <a:buSzPts val="1600"/>
              <a:buFont typeface="Noto Sans Symbols"/>
              <a:buChar char="✔"/>
            </a:pPr>
            <a:r>
              <a:rPr lang="en-US" b="1" spc="70">
                <a:solidFill>
                  <a:schemeClr val="dk1"/>
                </a:solidFill>
                <a:latin typeface="OblikW01-Light" panose="02000503000000020004" pitchFamily="50" charset="0"/>
                <a:sym typeface="Arial"/>
              </a:rPr>
              <a:t>First non-combination product to </a:t>
            </a:r>
            <a:r>
              <a:rPr lang="en-US" b="1" spc="70">
                <a:solidFill>
                  <a:schemeClr val="dk1"/>
                </a:solidFill>
                <a:latin typeface="OblikW01-Bold" panose="02000503000000020004" pitchFamily="2" charset="0"/>
                <a:sym typeface="Arial"/>
              </a:rPr>
              <a:t>demonstrate statistical non-inferiority</a:t>
            </a:r>
            <a:r>
              <a:rPr lang="en-US" b="1" spc="70">
                <a:solidFill>
                  <a:schemeClr val="dk1"/>
                </a:solidFill>
                <a:latin typeface="OblikW01-Light" panose="02000503000000020004" pitchFamily="50" charset="0"/>
                <a:sym typeface="Arial"/>
              </a:rPr>
              <a:t> to a prostaglandin analog in a pivotal trial, thereby meeting the efficacy requirements for U.S. approval</a:t>
            </a:r>
          </a:p>
          <a:p>
            <a:pPr marL="409575" indent="-409575" algn="just">
              <a:lnSpc>
                <a:spcPct val="120000"/>
              </a:lnSpc>
              <a:spcBef>
                <a:spcPts val="1000"/>
              </a:spcBef>
              <a:buClr>
                <a:schemeClr val="accent3"/>
              </a:buClr>
              <a:buSzPts val="1600"/>
              <a:buFont typeface="Noto Sans Symbols"/>
              <a:buChar char="✔"/>
            </a:pPr>
            <a:r>
              <a:rPr lang="en-US" b="1" spc="70">
                <a:solidFill>
                  <a:schemeClr val="dk1"/>
                </a:solidFill>
                <a:latin typeface="OblikW01-Light" panose="02000503000000020004" pitchFamily="50" charset="0"/>
                <a:sym typeface="Arial"/>
              </a:rPr>
              <a:t>Large and established glaucoma drug market</a:t>
            </a:r>
            <a:r>
              <a:rPr lang="en-US" b="1" spc="70" baseline="30000">
                <a:solidFill>
                  <a:schemeClr val="dk1"/>
                </a:solidFill>
                <a:latin typeface="OblikW01-Light" panose="02000503000000020004" pitchFamily="50" charset="0"/>
                <a:sym typeface="Arial"/>
              </a:rPr>
              <a:t>4</a:t>
            </a:r>
            <a:r>
              <a:rPr lang="en-US" b="1" spc="70">
                <a:solidFill>
                  <a:schemeClr val="dk1"/>
                </a:solidFill>
                <a:latin typeface="OblikW01-Light" panose="02000503000000020004" pitchFamily="50" charset="0"/>
                <a:sym typeface="Arial"/>
              </a:rPr>
              <a:t>: </a:t>
            </a:r>
            <a:br>
              <a:rPr lang="en-US" b="1" spc="70">
                <a:solidFill>
                  <a:schemeClr val="dk1"/>
                </a:solidFill>
                <a:latin typeface="OblikW01-Light" panose="02000503000000020004" pitchFamily="50" charset="0"/>
                <a:sym typeface="Arial"/>
              </a:rPr>
            </a:br>
            <a:r>
              <a:rPr lang="en-US" b="1" spc="70">
                <a:solidFill>
                  <a:schemeClr val="bg1"/>
                </a:solidFill>
                <a:latin typeface="OblikW01-Light" panose="02000503000000020004" pitchFamily="50" charset="0"/>
                <a:sym typeface="Arial"/>
              </a:rPr>
              <a:t>~</a:t>
            </a:r>
            <a:r>
              <a:rPr lang="en-US" b="1" spc="70">
                <a:solidFill>
                  <a:schemeClr val="dk1"/>
                </a:solidFill>
                <a:latin typeface="OblikW01-Bold" panose="02000503000000020004" pitchFamily="50" charset="0"/>
                <a:sym typeface="Arial"/>
              </a:rPr>
              <a:t>$6 billion</a:t>
            </a:r>
            <a:r>
              <a:rPr lang="en-US" b="1" spc="70">
                <a:solidFill>
                  <a:schemeClr val="dk1"/>
                </a:solidFill>
                <a:latin typeface="OblikW01-Light" panose="02000503000000020004" pitchFamily="50" charset="0"/>
                <a:sym typeface="Arial"/>
              </a:rPr>
              <a:t> worldwide reported</a:t>
            </a:r>
            <a:endParaRPr lang="en-US" b="1" spc="70">
              <a:latin typeface="OblikW01-Light" panose="02000503000000020004" pitchFamily="50" charset="0"/>
            </a:endParaRPr>
          </a:p>
          <a:p>
            <a:pPr marL="409575" marR="0" lvl="0" indent="-409575" algn="just" rtl="0">
              <a:lnSpc>
                <a:spcPct val="120000"/>
              </a:lnSpc>
              <a:spcBef>
                <a:spcPts val="1000"/>
              </a:spcBef>
              <a:spcAft>
                <a:spcPts val="0"/>
              </a:spcAft>
              <a:buClr>
                <a:schemeClr val="accent3"/>
              </a:buClr>
              <a:buSzPts val="1600"/>
              <a:buFont typeface="Noto Sans Symbols"/>
              <a:buChar char="✔"/>
            </a:pPr>
            <a:r>
              <a:rPr lang="en-US" b="1" spc="70">
                <a:solidFill>
                  <a:schemeClr val="dk1"/>
                </a:solidFill>
                <a:latin typeface="OblikW01-Bold" panose="02000503000000020004" pitchFamily="50" charset="0"/>
                <a:sym typeface="Arial"/>
              </a:rPr>
              <a:t>Over 3 million patients and over 3</a:t>
            </a:r>
            <a:r>
              <a:rPr lang="en-US" b="1" spc="70">
                <a:solidFill>
                  <a:schemeClr val="bg1"/>
                </a:solidFill>
                <a:latin typeface="OblikW01-Bold" panose="02000503000000020004" pitchFamily="50" charset="0"/>
                <a:sym typeface="Arial"/>
              </a:rPr>
              <a:t>6</a:t>
            </a:r>
            <a:r>
              <a:rPr lang="en-US" b="1" spc="70">
                <a:solidFill>
                  <a:schemeClr val="dk1"/>
                </a:solidFill>
                <a:latin typeface="OblikW01-Bold" panose="02000503000000020004" pitchFamily="50" charset="0"/>
                <a:sym typeface="Arial"/>
              </a:rPr>
              <a:t> million prescriptions</a:t>
            </a:r>
            <a:r>
              <a:rPr lang="en-US" b="1" spc="70" baseline="30000">
                <a:solidFill>
                  <a:schemeClr val="bg1"/>
                </a:solidFill>
                <a:latin typeface="OblikW01-Bold" panose="02000503000000020004" pitchFamily="50" charset="0"/>
                <a:sym typeface="Arial"/>
              </a:rPr>
              <a:t>4</a:t>
            </a:r>
            <a:r>
              <a:rPr lang="en-US" b="1" spc="70">
                <a:solidFill>
                  <a:schemeClr val="dk1"/>
                </a:solidFill>
                <a:latin typeface="OblikW01-Bold" panose="02000503000000020004" pitchFamily="50" charset="0"/>
                <a:sym typeface="Arial"/>
              </a:rPr>
              <a:t> in the United States alone </a:t>
            </a:r>
            <a:r>
              <a:rPr lang="en-US" b="1" spc="70">
                <a:solidFill>
                  <a:schemeClr val="dk1"/>
                </a:solidFill>
                <a:latin typeface="OblikW01-Light" panose="02000503000000020004" pitchFamily="50" charset="0"/>
                <a:sym typeface="Arial"/>
              </a:rPr>
              <a:t>with additional safe and effective alternatives to first-line therapy required</a:t>
            </a:r>
          </a:p>
          <a:p>
            <a:pPr marL="409575" marR="0" lvl="0" indent="-409575" algn="just" rtl="0">
              <a:lnSpc>
                <a:spcPct val="120000"/>
              </a:lnSpc>
              <a:spcBef>
                <a:spcPts val="1000"/>
              </a:spcBef>
              <a:spcAft>
                <a:spcPts val="0"/>
              </a:spcAft>
              <a:buClr>
                <a:schemeClr val="accent3"/>
              </a:buClr>
              <a:buSzPts val="1600"/>
              <a:buFont typeface="Noto Sans Symbols"/>
              <a:buChar char="✔"/>
            </a:pPr>
            <a:r>
              <a:rPr lang="en-US" b="1" spc="70">
                <a:solidFill>
                  <a:schemeClr val="dk1"/>
                </a:solidFill>
                <a:latin typeface="OblikW01-Bold" panose="02000503000000020004" pitchFamily="50" charset="0"/>
                <a:sym typeface="Arial"/>
              </a:rPr>
              <a:t>Over $300 million global peak net sales </a:t>
            </a:r>
            <a:r>
              <a:rPr lang="en-US" b="1" spc="70">
                <a:solidFill>
                  <a:schemeClr val="dk1"/>
                </a:solidFill>
                <a:latin typeface="OblikW01-Light" panose="02000503000000020004" pitchFamily="50" charset="0"/>
                <a:sym typeface="Arial"/>
              </a:rPr>
              <a:t>forecast</a:t>
            </a:r>
            <a:r>
              <a:rPr lang="en-US" b="1" spc="70" baseline="30000">
                <a:solidFill>
                  <a:schemeClr val="dk1"/>
                </a:solidFill>
                <a:latin typeface="OblikW01-Light" panose="02000503000000020004" pitchFamily="50" charset="0"/>
              </a:rPr>
              <a:t>5</a:t>
            </a:r>
            <a:r>
              <a:rPr lang="en-US" b="1" spc="70" baseline="30000">
                <a:solidFill>
                  <a:schemeClr val="dk1"/>
                </a:solidFill>
                <a:latin typeface="OblikW01-Light" panose="02000503000000020004" pitchFamily="50" charset="0"/>
                <a:sym typeface="Arial"/>
              </a:rPr>
              <a:t> </a:t>
            </a:r>
            <a:r>
              <a:rPr lang="en-US" b="1" spc="70">
                <a:solidFill>
                  <a:schemeClr val="dk1"/>
                </a:solidFill>
                <a:latin typeface="OblikW01-Light" panose="02000503000000020004" pitchFamily="50" charset="0"/>
                <a:sym typeface="Arial"/>
              </a:rPr>
              <a:t>for NCX 470</a:t>
            </a:r>
            <a:r>
              <a:rPr lang="en-US" b="1" spc="70" baseline="30000">
                <a:solidFill>
                  <a:schemeClr val="dk1"/>
                </a:solidFill>
                <a:latin typeface="OblikW01-Light" panose="02000503000000020004" pitchFamily="50" charset="0"/>
                <a:sym typeface="Arial"/>
              </a:rPr>
              <a:t> </a:t>
            </a:r>
          </a:p>
          <a:p>
            <a:pPr marL="409575" indent="-409575" algn="just">
              <a:lnSpc>
                <a:spcPct val="120000"/>
              </a:lnSpc>
              <a:spcBef>
                <a:spcPts val="1000"/>
              </a:spcBef>
              <a:buClr>
                <a:schemeClr val="accent3"/>
              </a:buClr>
              <a:buSzPts val="1600"/>
              <a:buFont typeface="Noto Sans Symbols"/>
              <a:buChar char="✔"/>
            </a:pPr>
            <a:r>
              <a:rPr lang="en-US" b="1" spc="70">
                <a:solidFill>
                  <a:schemeClr val="bg1"/>
                </a:solidFill>
                <a:latin typeface="OblikW01-Light" panose="02000503000000020004" pitchFamily="50" charset="0"/>
              </a:rPr>
              <a:t>Only </a:t>
            </a:r>
            <a:r>
              <a:rPr lang="en-US" b="1" spc="70">
                <a:solidFill>
                  <a:schemeClr val="bg1"/>
                </a:solidFill>
                <a:latin typeface="OblikW01-Bold" panose="02000503000000020004" pitchFamily="50" charset="0"/>
              </a:rPr>
              <a:t>late-stage New Chemical Entity </a:t>
            </a:r>
            <a:r>
              <a:rPr lang="en-US" b="1" spc="70">
                <a:solidFill>
                  <a:schemeClr val="bg1"/>
                </a:solidFill>
                <a:latin typeface="OblikW01-Light" panose="02000503000000020004" pitchFamily="50" charset="0"/>
              </a:rPr>
              <a:t>in glaucoma in the U.S.</a:t>
            </a:r>
          </a:p>
          <a:p>
            <a:pPr marL="409575" marR="0" lvl="0" indent="-409575" algn="just" rtl="0">
              <a:lnSpc>
                <a:spcPct val="120000"/>
              </a:lnSpc>
              <a:spcBef>
                <a:spcPts val="1000"/>
              </a:spcBef>
              <a:spcAft>
                <a:spcPts val="0"/>
              </a:spcAft>
              <a:buClr>
                <a:schemeClr val="accent3"/>
              </a:buClr>
              <a:buSzPts val="1600"/>
              <a:buFont typeface="Noto Sans Symbols"/>
              <a:buChar char="✔"/>
            </a:pPr>
            <a:endParaRPr lang="en-US" b="1" spc="70" baseline="30000">
              <a:solidFill>
                <a:schemeClr val="dk1"/>
              </a:solidFill>
              <a:latin typeface="OblikW01-Light" panose="02000503000000020004" pitchFamily="50" charset="0"/>
              <a:sym typeface="Arial"/>
            </a:endParaRPr>
          </a:p>
          <a:p>
            <a:pPr marL="409575" indent="-409575">
              <a:lnSpc>
                <a:spcPct val="120000"/>
              </a:lnSpc>
              <a:spcBef>
                <a:spcPts val="1000"/>
              </a:spcBef>
              <a:buClr>
                <a:schemeClr val="lt1"/>
              </a:buClr>
              <a:buSzPts val="1600"/>
              <a:buFont typeface="Noto Sans Symbols"/>
              <a:buChar char="✔"/>
            </a:pPr>
            <a:endParaRPr lang="en-US" b="1" spc="70">
              <a:latin typeface="OblikW01-Light" panose="02000503000000020004" pitchFamily="50" charset="0"/>
            </a:endParaRPr>
          </a:p>
          <a:p>
            <a:pPr marL="409575" marR="0" lvl="0" indent="-409575" algn="l" rtl="0">
              <a:lnSpc>
                <a:spcPct val="120000"/>
              </a:lnSpc>
              <a:spcBef>
                <a:spcPts val="1000"/>
              </a:spcBef>
              <a:spcAft>
                <a:spcPts val="0"/>
              </a:spcAft>
              <a:buClr>
                <a:schemeClr val="lt1"/>
              </a:buClr>
              <a:buSzPts val="1600"/>
              <a:buFont typeface="Noto Sans Symbols"/>
              <a:buChar char="✔"/>
            </a:pPr>
            <a:endParaRPr b="1" spc="70">
              <a:latin typeface="OblikW01-Light" panose="02000503000000020004" pitchFamily="50" charset="0"/>
            </a:endParaRPr>
          </a:p>
        </p:txBody>
      </p:sp>
      <p:sp>
        <p:nvSpPr>
          <p:cNvPr id="41" name="Google Shape;292;p8">
            <a:extLst>
              <a:ext uri="{FF2B5EF4-FFF2-40B4-BE49-F238E27FC236}">
                <a16:creationId xmlns:a16="http://schemas.microsoft.com/office/drawing/2014/main" id="{96D1A722-6975-6A80-B13D-2519C07E0044}"/>
              </a:ext>
            </a:extLst>
          </p:cNvPr>
          <p:cNvSpPr txBox="1"/>
          <p:nvPr/>
        </p:nvSpPr>
        <p:spPr>
          <a:xfrm>
            <a:off x="882678" y="2862203"/>
            <a:ext cx="2392022" cy="532451"/>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3E74"/>
              </a:buClr>
              <a:buSzPts val="2800"/>
              <a:buFont typeface="Arial"/>
              <a:buNone/>
            </a:pPr>
            <a:r>
              <a:rPr lang="en-US" sz="2800" b="1">
                <a:solidFill>
                  <a:srgbClr val="003E74"/>
                </a:solidFill>
                <a:latin typeface="OblikW01-Bold" panose="02000503000000020004" pitchFamily="50" charset="0"/>
                <a:sym typeface="Arial"/>
              </a:rPr>
              <a:t>NCX 470</a:t>
            </a:r>
          </a:p>
        </p:txBody>
      </p:sp>
      <p:pic>
        <p:nvPicPr>
          <p:cNvPr id="42" name="Google Shape;293;p8">
            <a:extLst>
              <a:ext uri="{FF2B5EF4-FFF2-40B4-BE49-F238E27FC236}">
                <a16:creationId xmlns:a16="http://schemas.microsoft.com/office/drawing/2014/main" id="{78DF49DC-C7B2-9E80-477C-8776AB1CE335}"/>
              </a:ext>
            </a:extLst>
          </p:cNvPr>
          <p:cNvPicPr preferRelativeResize="0"/>
          <p:nvPr/>
        </p:nvPicPr>
        <p:blipFill rotWithShape="1">
          <a:blip r:embed="rId3">
            <a:alphaModFix/>
          </a:blip>
          <a:srcRect/>
          <a:stretch/>
        </p:blipFill>
        <p:spPr>
          <a:xfrm>
            <a:off x="5309421" y="1060461"/>
            <a:ext cx="493724" cy="493724"/>
          </a:xfrm>
          <a:prstGeom prst="rect">
            <a:avLst/>
          </a:prstGeom>
          <a:noFill/>
          <a:ln>
            <a:noFill/>
          </a:ln>
        </p:spPr>
      </p:pic>
      <p:pic>
        <p:nvPicPr>
          <p:cNvPr id="43" name="Google Shape;294;p8">
            <a:extLst>
              <a:ext uri="{FF2B5EF4-FFF2-40B4-BE49-F238E27FC236}">
                <a16:creationId xmlns:a16="http://schemas.microsoft.com/office/drawing/2014/main" id="{6EAF25FB-9B2F-B10B-B3A1-013AAC7096A0}"/>
              </a:ext>
            </a:extLst>
          </p:cNvPr>
          <p:cNvPicPr preferRelativeResize="0"/>
          <p:nvPr/>
        </p:nvPicPr>
        <p:blipFill rotWithShape="1">
          <a:blip r:embed="rId4">
            <a:alphaModFix/>
          </a:blip>
          <a:srcRect/>
          <a:stretch/>
        </p:blipFill>
        <p:spPr>
          <a:xfrm>
            <a:off x="5277462" y="4768919"/>
            <a:ext cx="540122" cy="540122"/>
          </a:xfrm>
          <a:prstGeom prst="rect">
            <a:avLst/>
          </a:prstGeom>
          <a:noFill/>
          <a:ln>
            <a:noFill/>
          </a:ln>
        </p:spPr>
      </p:pic>
      <p:pic>
        <p:nvPicPr>
          <p:cNvPr id="44" name="Google Shape;295;p8">
            <a:extLst>
              <a:ext uri="{FF2B5EF4-FFF2-40B4-BE49-F238E27FC236}">
                <a16:creationId xmlns:a16="http://schemas.microsoft.com/office/drawing/2014/main" id="{EC1C2F9C-DA4A-15D9-F093-ABE90EFF79FD}"/>
              </a:ext>
            </a:extLst>
          </p:cNvPr>
          <p:cNvPicPr preferRelativeResize="0"/>
          <p:nvPr/>
        </p:nvPicPr>
        <p:blipFill rotWithShape="1">
          <a:blip r:embed="rId5">
            <a:alphaModFix/>
          </a:blip>
          <a:srcRect/>
          <a:stretch/>
        </p:blipFill>
        <p:spPr>
          <a:xfrm>
            <a:off x="5321996" y="2911292"/>
            <a:ext cx="434885" cy="434885"/>
          </a:xfrm>
          <a:prstGeom prst="rect">
            <a:avLst/>
          </a:prstGeom>
          <a:noFill/>
          <a:ln>
            <a:noFill/>
          </a:ln>
        </p:spPr>
      </p:pic>
      <p:sp>
        <p:nvSpPr>
          <p:cNvPr id="45" name="Google Shape;211;p7">
            <a:extLst>
              <a:ext uri="{FF2B5EF4-FFF2-40B4-BE49-F238E27FC236}">
                <a16:creationId xmlns:a16="http://schemas.microsoft.com/office/drawing/2014/main" id="{77A0D943-B84D-A22B-BCCD-AC22B4A8519B}"/>
              </a:ext>
            </a:extLst>
          </p:cNvPr>
          <p:cNvSpPr txBox="1">
            <a:spLocks noGrp="1"/>
          </p:cNvSpPr>
          <p:nvPr>
            <p:ph type="title"/>
          </p:nvPr>
        </p:nvSpPr>
        <p:spPr>
          <a:xfrm>
            <a:off x="615600" y="406575"/>
            <a:ext cx="3371044" cy="92909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kern="100"/>
              <a:t>Value proposition of NCX 470</a:t>
            </a:r>
            <a:endParaRPr kern="100" spc="-150"/>
          </a:p>
        </p:txBody>
      </p:sp>
    </p:spTree>
    <p:extLst>
      <p:ext uri="{BB962C8B-B14F-4D97-AF65-F5344CB8AC3E}">
        <p14:creationId xmlns:p14="http://schemas.microsoft.com/office/powerpoint/2010/main" val="2857379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D163F4-763A-A1E9-8178-380D13D6D737}"/>
              </a:ext>
            </a:extLst>
          </p:cNvPr>
          <p:cNvSpPr>
            <a:spLocks noGrp="1"/>
          </p:cNvSpPr>
          <p:nvPr>
            <p:ph type="body" idx="1"/>
          </p:nvPr>
        </p:nvSpPr>
        <p:spPr>
          <a:xfrm>
            <a:off x="690857" y="4522457"/>
            <a:ext cx="11133219" cy="1429791"/>
          </a:xfrm>
        </p:spPr>
        <p:txBody>
          <a:bodyPr/>
          <a:lstStyle/>
          <a:p>
            <a:r>
              <a:rPr lang="en-US" sz="1800">
                <a:effectLst/>
                <a:latin typeface="Aptos" panose="020B0004020202020204" pitchFamily="34" charset="0"/>
                <a:ea typeface="Times New Roman" panose="02020603050405020304" pitchFamily="18" charset="0"/>
                <a:cs typeface="Aptos" panose="020B0004020202020204" pitchFamily="34" charset="0"/>
              </a:rPr>
              <a:t>Composition of matter patent to 2029 expected to be extended to 2034 in the United States and formulation patent to 2039.   Additional marketing exclusivity may be available based on the status as a New Chemical Entity</a:t>
            </a:r>
          </a:p>
          <a:p>
            <a:r>
              <a:rPr lang="en-US">
                <a:latin typeface="Aptos" panose="020B0004020202020204" pitchFamily="34" charset="0"/>
              </a:rPr>
              <a:t>Peak annual net sales potential in the U.S. alone was estimated at between $115 and $165 million</a:t>
            </a:r>
            <a:r>
              <a:rPr lang="en-US" baseline="30000">
                <a:latin typeface="Aptos" panose="020B0004020202020204" pitchFamily="34" charset="0"/>
              </a:rPr>
              <a:t>1</a:t>
            </a:r>
          </a:p>
          <a:p>
            <a:r>
              <a:rPr lang="en-US">
                <a:latin typeface="Aptos" panose="020B0004020202020204" pitchFamily="34" charset="0"/>
              </a:rPr>
              <a:t>Peak annual global net sales of NCX 470 could be over $300 million</a:t>
            </a:r>
            <a:r>
              <a:rPr lang="en-US" baseline="30000">
                <a:latin typeface="Aptos" panose="020B0004020202020204" pitchFamily="34" charset="0"/>
              </a:rPr>
              <a:t>2</a:t>
            </a:r>
            <a:r>
              <a:rPr lang="en-US">
                <a:latin typeface="Aptos" panose="020B0004020202020204" pitchFamily="34" charset="0"/>
              </a:rPr>
              <a:t> within 8 years of the date of launches in the U.S. and China</a:t>
            </a:r>
          </a:p>
        </p:txBody>
      </p:sp>
      <p:sp>
        <p:nvSpPr>
          <p:cNvPr id="3" name="Title 2">
            <a:extLst>
              <a:ext uri="{FF2B5EF4-FFF2-40B4-BE49-F238E27FC236}">
                <a16:creationId xmlns:a16="http://schemas.microsoft.com/office/drawing/2014/main" id="{F16DE52B-A974-5485-CF87-C29FAE032467}"/>
              </a:ext>
            </a:extLst>
          </p:cNvPr>
          <p:cNvSpPr>
            <a:spLocks noGrp="1"/>
          </p:cNvSpPr>
          <p:nvPr>
            <p:ph type="title"/>
          </p:nvPr>
        </p:nvSpPr>
        <p:spPr/>
        <p:txBody>
          <a:bodyPr/>
          <a:lstStyle/>
          <a:p>
            <a:r>
              <a:rPr lang="en-US">
                <a:latin typeface="OblikW01-Bold"/>
              </a:rPr>
              <a:t>NCX 470 Commercial Potential and Timing </a:t>
            </a:r>
            <a:endParaRPr lang="en-US"/>
          </a:p>
        </p:txBody>
      </p:sp>
      <p:sp>
        <p:nvSpPr>
          <p:cNvPr id="4" name="Text Placeholder 3">
            <a:extLst>
              <a:ext uri="{FF2B5EF4-FFF2-40B4-BE49-F238E27FC236}">
                <a16:creationId xmlns:a16="http://schemas.microsoft.com/office/drawing/2014/main" id="{7E95C047-1B09-D91D-5C43-E2222E7AA8E6}"/>
              </a:ext>
            </a:extLst>
          </p:cNvPr>
          <p:cNvSpPr>
            <a:spLocks noGrp="1"/>
          </p:cNvSpPr>
          <p:nvPr>
            <p:ph type="body" idx="2"/>
          </p:nvPr>
        </p:nvSpPr>
        <p:spPr/>
        <p:txBody>
          <a:bodyPr/>
          <a:lstStyle/>
          <a:p>
            <a:pPr>
              <a:lnSpc>
                <a:spcPct val="100000"/>
              </a:lnSpc>
              <a:buAutoNum type="arabicPeriod"/>
            </a:pPr>
            <a:r>
              <a:rPr lang="en-US"/>
              <a:t>By year 8 from launch, based on Nicox commissioned market research in 2023, announced </a:t>
            </a:r>
            <a:r>
              <a:rPr lang="en-US">
                <a:hlinkClick r:id="rId3"/>
              </a:rPr>
              <a:t>here</a:t>
            </a:r>
            <a:r>
              <a:rPr lang="en-US"/>
              <a:t>.</a:t>
            </a:r>
          </a:p>
          <a:p>
            <a:pPr>
              <a:lnSpc>
                <a:spcPct val="100000"/>
              </a:lnSpc>
              <a:buAutoNum type="arabicPeriod"/>
            </a:pPr>
            <a:r>
              <a:rPr lang="en-US"/>
              <a:t>Excluding Europe</a:t>
            </a:r>
          </a:p>
        </p:txBody>
      </p:sp>
      <p:sp>
        <p:nvSpPr>
          <p:cNvPr id="5" name="Text Placeholder 4">
            <a:extLst>
              <a:ext uri="{FF2B5EF4-FFF2-40B4-BE49-F238E27FC236}">
                <a16:creationId xmlns:a16="http://schemas.microsoft.com/office/drawing/2014/main" id="{DE755507-F5C4-EC9C-C4FB-DD8E40C4202F}"/>
              </a:ext>
            </a:extLst>
          </p:cNvPr>
          <p:cNvSpPr>
            <a:spLocks noGrp="1"/>
          </p:cNvSpPr>
          <p:nvPr>
            <p:ph type="body" idx="3"/>
          </p:nvPr>
        </p:nvSpPr>
        <p:spPr/>
        <p:txBody>
          <a:bodyPr/>
          <a:lstStyle/>
          <a:p>
            <a:r>
              <a:rPr lang="en-US"/>
              <a:t>A near-term asset arriving at completion of development</a:t>
            </a:r>
          </a:p>
        </p:txBody>
      </p:sp>
      <p:grpSp>
        <p:nvGrpSpPr>
          <p:cNvPr id="6" name="Google Shape;518;p19">
            <a:extLst>
              <a:ext uri="{FF2B5EF4-FFF2-40B4-BE49-F238E27FC236}">
                <a16:creationId xmlns:a16="http://schemas.microsoft.com/office/drawing/2014/main" id="{326A62F7-74B4-B0F2-63CD-E7880E883B8E}"/>
              </a:ext>
            </a:extLst>
          </p:cNvPr>
          <p:cNvGrpSpPr/>
          <p:nvPr/>
        </p:nvGrpSpPr>
        <p:grpSpPr>
          <a:xfrm>
            <a:off x="1940076" y="1589301"/>
            <a:ext cx="8038555" cy="2218286"/>
            <a:chOff x="4296096" y="922020"/>
            <a:chExt cx="11019478" cy="3989949"/>
          </a:xfrm>
        </p:grpSpPr>
        <p:sp>
          <p:nvSpPr>
            <p:cNvPr id="7" name="Google Shape;519;p19">
              <a:extLst>
                <a:ext uri="{FF2B5EF4-FFF2-40B4-BE49-F238E27FC236}">
                  <a16:creationId xmlns:a16="http://schemas.microsoft.com/office/drawing/2014/main" id="{836C9B52-706F-6FA8-BC50-079DCDABF070}"/>
                </a:ext>
              </a:extLst>
            </p:cNvPr>
            <p:cNvSpPr/>
            <p:nvPr/>
          </p:nvSpPr>
          <p:spPr>
            <a:xfrm>
              <a:off x="4296096" y="922020"/>
              <a:ext cx="2690378" cy="3989949"/>
            </a:xfrm>
            <a:prstGeom prst="roundRect">
              <a:avLst>
                <a:gd name="adj" fmla="val 0"/>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sp>
          <p:nvSpPr>
            <p:cNvPr id="8" name="Google Shape;520;p19">
              <a:extLst>
                <a:ext uri="{FF2B5EF4-FFF2-40B4-BE49-F238E27FC236}">
                  <a16:creationId xmlns:a16="http://schemas.microsoft.com/office/drawing/2014/main" id="{590139F3-2581-6E11-8E44-BAA9110DD673}"/>
                </a:ext>
              </a:extLst>
            </p:cNvPr>
            <p:cNvSpPr/>
            <p:nvPr/>
          </p:nvSpPr>
          <p:spPr>
            <a:xfrm>
              <a:off x="8389304" y="922020"/>
              <a:ext cx="2690378" cy="3989949"/>
            </a:xfrm>
            <a:prstGeom prst="roundRect">
              <a:avLst>
                <a:gd name="adj" fmla="val 0"/>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sp>
          <p:nvSpPr>
            <p:cNvPr id="9" name="Google Shape;521;p19">
              <a:extLst>
                <a:ext uri="{FF2B5EF4-FFF2-40B4-BE49-F238E27FC236}">
                  <a16:creationId xmlns:a16="http://schemas.microsoft.com/office/drawing/2014/main" id="{3C625BDE-0A0E-3B7F-0542-4DB4B2C28ECD}"/>
                </a:ext>
              </a:extLst>
            </p:cNvPr>
            <p:cNvSpPr/>
            <p:nvPr/>
          </p:nvSpPr>
          <p:spPr>
            <a:xfrm>
              <a:off x="12625196" y="922020"/>
              <a:ext cx="2690378" cy="3989949"/>
            </a:xfrm>
            <a:prstGeom prst="roundRect">
              <a:avLst>
                <a:gd name="adj" fmla="val 0"/>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grpSp>
      <p:sp>
        <p:nvSpPr>
          <p:cNvPr id="10" name="Google Shape;522;p19">
            <a:extLst>
              <a:ext uri="{FF2B5EF4-FFF2-40B4-BE49-F238E27FC236}">
                <a16:creationId xmlns:a16="http://schemas.microsoft.com/office/drawing/2014/main" id="{33CCD0E0-6765-E520-9501-9F46B25F444E}"/>
              </a:ext>
            </a:extLst>
          </p:cNvPr>
          <p:cNvSpPr txBox="1"/>
          <p:nvPr/>
        </p:nvSpPr>
        <p:spPr>
          <a:xfrm>
            <a:off x="1940076" y="1708125"/>
            <a:ext cx="1962593" cy="1643486"/>
          </a:xfrm>
          <a:prstGeom prst="rect">
            <a:avLst/>
          </a:prstGeom>
          <a:noFill/>
          <a:ln>
            <a:noFill/>
          </a:ln>
        </p:spPr>
        <p:txBody>
          <a:bodyPr spcFirstLastPara="1" wrap="square" lIns="91425" tIns="45700" rIns="91425" bIns="45700" anchor="t" anchorCtr="0">
            <a:spAutoFit/>
          </a:bodyPr>
          <a:lstStyle/>
          <a:p>
            <a:pPr marR="0" lvl="0" algn="ctr" rtl="0">
              <a:lnSpc>
                <a:spcPct val="120000"/>
              </a:lnSpc>
              <a:spcBef>
                <a:spcPts val="0"/>
              </a:spcBef>
              <a:spcAft>
                <a:spcPts val="0"/>
              </a:spcAft>
              <a:buClr>
                <a:srgbClr val="FFFFFF"/>
              </a:buClr>
              <a:buSzPts val="1600"/>
            </a:pPr>
            <a:r>
              <a:rPr lang="en-US" sz="2000" b="1">
                <a:solidFill>
                  <a:srgbClr val="FFFFFF"/>
                </a:solidFill>
                <a:latin typeface="OblikW01-Light" panose="02000503000000020004" pitchFamily="50" charset="0"/>
                <a:sym typeface="Arial"/>
              </a:rPr>
              <a:t>H2 2025</a:t>
            </a:r>
          </a:p>
          <a:p>
            <a:pPr marR="0" lvl="0" algn="ctr" rtl="0">
              <a:lnSpc>
                <a:spcPct val="120000"/>
              </a:lnSpc>
              <a:spcBef>
                <a:spcPts val="0"/>
              </a:spcBef>
              <a:spcAft>
                <a:spcPts val="0"/>
              </a:spcAft>
              <a:buClr>
                <a:srgbClr val="FFFFFF"/>
              </a:buClr>
              <a:buSzPts val="1600"/>
            </a:pPr>
            <a:endParaRPr lang="en-US" sz="1600" b="1">
              <a:solidFill>
                <a:srgbClr val="FFFFFF"/>
              </a:solidFill>
              <a:latin typeface="OblikW01-Light" panose="02000503000000020004" pitchFamily="50" charset="0"/>
              <a:sym typeface="Arial"/>
            </a:endParaRPr>
          </a:p>
          <a:p>
            <a:pPr marR="0" lvl="0" algn="ctr" rtl="0">
              <a:lnSpc>
                <a:spcPct val="120000"/>
              </a:lnSpc>
              <a:spcBef>
                <a:spcPts val="0"/>
              </a:spcBef>
              <a:spcAft>
                <a:spcPts val="0"/>
              </a:spcAft>
              <a:buClr>
                <a:srgbClr val="FFFFFF"/>
              </a:buClr>
              <a:buSzPts val="1600"/>
            </a:pPr>
            <a:r>
              <a:rPr lang="en-US" sz="1600" b="1">
                <a:solidFill>
                  <a:srgbClr val="FFFFFF"/>
                </a:solidFill>
                <a:latin typeface="OblikW01-Light" panose="02000503000000020004" pitchFamily="50" charset="0"/>
                <a:sym typeface="Arial"/>
              </a:rPr>
              <a:t>Topline results of </a:t>
            </a:r>
            <a:r>
              <a:rPr lang="en-US" sz="1600" b="1">
                <a:solidFill>
                  <a:srgbClr val="FFFFFF"/>
                </a:solidFill>
                <a:latin typeface="OblikW01-Light" panose="02000503000000020004" pitchFamily="50" charset="0"/>
              </a:rPr>
              <a:t>Denali Phase 3 Clinical Trial</a:t>
            </a:r>
            <a:endParaRPr sz="1600" b="1">
              <a:solidFill>
                <a:srgbClr val="FFFFFF"/>
              </a:solidFill>
              <a:latin typeface="OblikW01-Light" panose="02000503000000020004" pitchFamily="50" charset="0"/>
              <a:sym typeface="Arial"/>
            </a:endParaRPr>
          </a:p>
        </p:txBody>
      </p:sp>
      <p:sp>
        <p:nvSpPr>
          <p:cNvPr id="11" name="Google Shape;522;p19">
            <a:extLst>
              <a:ext uri="{FF2B5EF4-FFF2-40B4-BE49-F238E27FC236}">
                <a16:creationId xmlns:a16="http://schemas.microsoft.com/office/drawing/2014/main" id="{476431C8-19A9-0F7E-198A-7C06F0676054}"/>
              </a:ext>
            </a:extLst>
          </p:cNvPr>
          <p:cNvSpPr txBox="1"/>
          <p:nvPr/>
        </p:nvSpPr>
        <p:spPr>
          <a:xfrm>
            <a:off x="4921175" y="1708125"/>
            <a:ext cx="1962593" cy="1938952"/>
          </a:xfrm>
          <a:prstGeom prst="rect">
            <a:avLst/>
          </a:prstGeom>
          <a:noFill/>
          <a:ln>
            <a:noFill/>
          </a:ln>
        </p:spPr>
        <p:txBody>
          <a:bodyPr spcFirstLastPara="1" wrap="square" lIns="91425" tIns="45700" rIns="91425" bIns="45700" anchor="t" anchorCtr="0">
            <a:spAutoFit/>
          </a:bodyPr>
          <a:lstStyle/>
          <a:p>
            <a:pPr marR="0" lvl="0" algn="ctr" rtl="0">
              <a:lnSpc>
                <a:spcPct val="120000"/>
              </a:lnSpc>
              <a:spcBef>
                <a:spcPts val="0"/>
              </a:spcBef>
              <a:spcAft>
                <a:spcPts val="0"/>
              </a:spcAft>
              <a:buClr>
                <a:srgbClr val="FFFFFF"/>
              </a:buClr>
              <a:buSzPts val="1600"/>
            </a:pPr>
            <a:r>
              <a:rPr lang="en-US" sz="2000" b="1">
                <a:solidFill>
                  <a:srgbClr val="FFFFFF"/>
                </a:solidFill>
                <a:latin typeface="OblikW01-Light" panose="02000503000000020004" pitchFamily="50" charset="0"/>
                <a:sym typeface="Arial"/>
              </a:rPr>
              <a:t>H1 2026</a:t>
            </a:r>
          </a:p>
          <a:p>
            <a:pPr marR="0" lvl="0" algn="ctr" rtl="0">
              <a:lnSpc>
                <a:spcPct val="120000"/>
              </a:lnSpc>
              <a:spcBef>
                <a:spcPts val="0"/>
              </a:spcBef>
              <a:spcAft>
                <a:spcPts val="0"/>
              </a:spcAft>
              <a:buClr>
                <a:srgbClr val="FFFFFF"/>
              </a:buClr>
              <a:buSzPts val="1600"/>
            </a:pPr>
            <a:endParaRPr lang="en-US" sz="1600" b="1">
              <a:solidFill>
                <a:srgbClr val="FFFFFF"/>
              </a:solidFill>
              <a:latin typeface="OblikW01-Light" panose="02000503000000020004" pitchFamily="50" charset="0"/>
              <a:sym typeface="Arial"/>
            </a:endParaRPr>
          </a:p>
          <a:p>
            <a:pPr marR="0" lvl="0" algn="ctr" rtl="0">
              <a:lnSpc>
                <a:spcPct val="120000"/>
              </a:lnSpc>
              <a:spcBef>
                <a:spcPts val="0"/>
              </a:spcBef>
              <a:spcAft>
                <a:spcPts val="0"/>
              </a:spcAft>
              <a:buClr>
                <a:srgbClr val="FFFFFF"/>
              </a:buClr>
              <a:buSzPts val="1600"/>
            </a:pPr>
            <a:r>
              <a:rPr lang="en-US" sz="1600" b="1">
                <a:solidFill>
                  <a:srgbClr val="FFFFFF"/>
                </a:solidFill>
                <a:latin typeface="OblikW01-Light" panose="02000503000000020004" pitchFamily="50" charset="0"/>
              </a:rPr>
              <a:t>Submission of New Drug Application in the United States*</a:t>
            </a:r>
            <a:endParaRPr sz="1600" b="1">
              <a:solidFill>
                <a:srgbClr val="FFFFFF"/>
              </a:solidFill>
              <a:latin typeface="OblikW01-Light" panose="02000503000000020004" pitchFamily="50" charset="0"/>
              <a:sym typeface="Arial"/>
            </a:endParaRPr>
          </a:p>
        </p:txBody>
      </p:sp>
      <p:sp>
        <p:nvSpPr>
          <p:cNvPr id="13" name="Google Shape;522;p19">
            <a:extLst>
              <a:ext uri="{FF2B5EF4-FFF2-40B4-BE49-F238E27FC236}">
                <a16:creationId xmlns:a16="http://schemas.microsoft.com/office/drawing/2014/main" id="{4F316838-4743-238B-657B-2780CE4F693B}"/>
              </a:ext>
            </a:extLst>
          </p:cNvPr>
          <p:cNvSpPr txBox="1"/>
          <p:nvPr/>
        </p:nvSpPr>
        <p:spPr>
          <a:xfrm>
            <a:off x="7948990" y="1708125"/>
            <a:ext cx="1962593" cy="1938952"/>
          </a:xfrm>
          <a:prstGeom prst="rect">
            <a:avLst/>
          </a:prstGeom>
          <a:noFill/>
          <a:ln>
            <a:noFill/>
          </a:ln>
        </p:spPr>
        <p:txBody>
          <a:bodyPr spcFirstLastPara="1" wrap="square" lIns="91425" tIns="45700" rIns="91425" bIns="45700" anchor="t" anchorCtr="0">
            <a:spAutoFit/>
          </a:bodyPr>
          <a:lstStyle/>
          <a:p>
            <a:pPr marR="0" lvl="0" algn="ctr" rtl="0">
              <a:lnSpc>
                <a:spcPct val="120000"/>
              </a:lnSpc>
              <a:spcBef>
                <a:spcPts val="0"/>
              </a:spcBef>
              <a:spcAft>
                <a:spcPts val="0"/>
              </a:spcAft>
              <a:buClr>
                <a:srgbClr val="FFFFFF"/>
              </a:buClr>
              <a:buSzPts val="1600"/>
            </a:pPr>
            <a:r>
              <a:rPr lang="en-US" sz="2000" b="1">
                <a:solidFill>
                  <a:srgbClr val="FFFFFF"/>
                </a:solidFill>
                <a:latin typeface="OblikW01-Light" panose="02000503000000020004" pitchFamily="50" charset="0"/>
                <a:sym typeface="Arial"/>
              </a:rPr>
              <a:t>H1 2027</a:t>
            </a:r>
          </a:p>
          <a:p>
            <a:pPr marR="0" lvl="0" algn="ctr" rtl="0">
              <a:lnSpc>
                <a:spcPct val="120000"/>
              </a:lnSpc>
              <a:spcBef>
                <a:spcPts val="0"/>
              </a:spcBef>
              <a:spcAft>
                <a:spcPts val="0"/>
              </a:spcAft>
              <a:buClr>
                <a:srgbClr val="FFFFFF"/>
              </a:buClr>
              <a:buSzPts val="1600"/>
            </a:pPr>
            <a:endParaRPr lang="en-US" sz="1600" b="1">
              <a:solidFill>
                <a:srgbClr val="FFFFFF"/>
              </a:solidFill>
              <a:latin typeface="OblikW01-Light" panose="02000503000000020004" pitchFamily="50" charset="0"/>
              <a:sym typeface="Arial"/>
            </a:endParaRPr>
          </a:p>
          <a:p>
            <a:pPr marR="0" lvl="0" algn="ctr" rtl="0">
              <a:lnSpc>
                <a:spcPct val="120000"/>
              </a:lnSpc>
              <a:spcBef>
                <a:spcPts val="0"/>
              </a:spcBef>
              <a:spcAft>
                <a:spcPts val="0"/>
              </a:spcAft>
              <a:buClr>
                <a:srgbClr val="FFFFFF"/>
              </a:buClr>
              <a:buSzPts val="1600"/>
            </a:pPr>
            <a:r>
              <a:rPr lang="en-US" sz="1600" b="1">
                <a:solidFill>
                  <a:srgbClr val="FFFFFF"/>
                </a:solidFill>
                <a:latin typeface="OblikW01-Light" panose="02000503000000020004" pitchFamily="50" charset="0"/>
                <a:sym typeface="Arial"/>
              </a:rPr>
              <a:t>Approval and potential launch in the United States*</a:t>
            </a:r>
            <a:endParaRPr sz="1600" b="1">
              <a:solidFill>
                <a:srgbClr val="FFFFFF"/>
              </a:solidFill>
              <a:latin typeface="OblikW01-Light" panose="02000503000000020004" pitchFamily="50" charset="0"/>
              <a:sym typeface="Arial"/>
            </a:endParaRPr>
          </a:p>
        </p:txBody>
      </p:sp>
      <p:sp>
        <p:nvSpPr>
          <p:cNvPr id="14" name="TextBox 13">
            <a:extLst>
              <a:ext uri="{FF2B5EF4-FFF2-40B4-BE49-F238E27FC236}">
                <a16:creationId xmlns:a16="http://schemas.microsoft.com/office/drawing/2014/main" id="{49744BA0-D11A-95A9-68A0-AAB859106777}"/>
              </a:ext>
            </a:extLst>
          </p:cNvPr>
          <p:cNvSpPr txBox="1"/>
          <p:nvPr/>
        </p:nvSpPr>
        <p:spPr>
          <a:xfrm>
            <a:off x="8016038" y="3869323"/>
            <a:ext cx="1962593" cy="430887"/>
          </a:xfrm>
          <a:prstGeom prst="rect">
            <a:avLst/>
          </a:prstGeom>
          <a:noFill/>
        </p:spPr>
        <p:txBody>
          <a:bodyPr wrap="square" rtlCol="0">
            <a:spAutoFit/>
          </a:bodyPr>
          <a:lstStyle/>
          <a:p>
            <a:r>
              <a:rPr lang="en-US" sz="1100"/>
              <a:t>*Subject to securing a U.S. commercial partner</a:t>
            </a:r>
          </a:p>
        </p:txBody>
      </p:sp>
      <p:sp>
        <p:nvSpPr>
          <p:cNvPr id="15" name="Arrow: Right 14">
            <a:extLst>
              <a:ext uri="{FF2B5EF4-FFF2-40B4-BE49-F238E27FC236}">
                <a16:creationId xmlns:a16="http://schemas.microsoft.com/office/drawing/2014/main" id="{78A6158E-516E-7EBF-FC2A-1F8F4048C105}"/>
              </a:ext>
            </a:extLst>
          </p:cNvPr>
          <p:cNvSpPr/>
          <p:nvPr/>
        </p:nvSpPr>
        <p:spPr>
          <a:xfrm>
            <a:off x="4160762" y="2341642"/>
            <a:ext cx="541867" cy="8309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AE1DA621-186E-F98E-26DB-B984C47A279C}"/>
              </a:ext>
            </a:extLst>
          </p:cNvPr>
          <p:cNvSpPr/>
          <p:nvPr/>
        </p:nvSpPr>
        <p:spPr>
          <a:xfrm>
            <a:off x="7225695" y="2341641"/>
            <a:ext cx="541867" cy="8309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0783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B81072C-99EC-3D97-FC20-FB894043CA23}"/>
              </a:ext>
            </a:extLst>
          </p:cNvPr>
          <p:cNvSpPr>
            <a:spLocks noGrp="1"/>
          </p:cNvSpPr>
          <p:nvPr>
            <p:ph type="body" idx="2"/>
          </p:nvPr>
        </p:nvSpPr>
        <p:spPr/>
        <p:txBody>
          <a:bodyPr/>
          <a:lstStyle/>
          <a:p>
            <a:endParaRPr lang="en-US"/>
          </a:p>
        </p:txBody>
      </p:sp>
      <p:sp>
        <p:nvSpPr>
          <p:cNvPr id="5" name="Text Placeholder 4">
            <a:extLst>
              <a:ext uri="{FF2B5EF4-FFF2-40B4-BE49-F238E27FC236}">
                <a16:creationId xmlns:a16="http://schemas.microsoft.com/office/drawing/2014/main" id="{65167EC7-44CF-FC73-045C-DB1D1597699B}"/>
              </a:ext>
            </a:extLst>
          </p:cNvPr>
          <p:cNvSpPr>
            <a:spLocks noGrp="1"/>
          </p:cNvSpPr>
          <p:nvPr>
            <p:ph type="body" idx="3"/>
          </p:nvPr>
        </p:nvSpPr>
        <p:spPr>
          <a:xfrm>
            <a:off x="622676" y="911276"/>
            <a:ext cx="11201400" cy="599683"/>
          </a:xfrm>
        </p:spPr>
        <p:txBody>
          <a:bodyPr/>
          <a:lstStyle/>
          <a:p>
            <a:r>
              <a:rPr lang="en-US"/>
              <a:t>Chinese partner and largest Nicox shareholder, dedicated to ophthalmology with manufacturing and commercial capabilities</a:t>
            </a:r>
          </a:p>
        </p:txBody>
      </p:sp>
      <p:pic>
        <p:nvPicPr>
          <p:cNvPr id="7" name="Image 14" descr="Une image contenant Police, Graphique, texte, graphisme&#10;&#10;Description générée automatiquement">
            <a:extLst>
              <a:ext uri="{FF2B5EF4-FFF2-40B4-BE49-F238E27FC236}">
                <a16:creationId xmlns:a16="http://schemas.microsoft.com/office/drawing/2014/main" id="{5A56BDE2-0C5C-27D7-114B-1E279F77A53B}"/>
              </a:ext>
            </a:extLst>
          </p:cNvPr>
          <p:cNvPicPr>
            <a:picLocks noChangeAspect="1"/>
          </p:cNvPicPr>
          <p:nvPr/>
        </p:nvPicPr>
        <p:blipFill>
          <a:blip r:embed="rId3"/>
          <a:stretch>
            <a:fillRect/>
          </a:stretch>
        </p:blipFill>
        <p:spPr>
          <a:xfrm>
            <a:off x="734564" y="191428"/>
            <a:ext cx="2708337" cy="716354"/>
          </a:xfrm>
          <a:prstGeom prst="rect">
            <a:avLst/>
          </a:prstGeom>
        </p:spPr>
      </p:pic>
      <p:sp>
        <p:nvSpPr>
          <p:cNvPr id="3" name="Oval 2">
            <a:extLst>
              <a:ext uri="{FF2B5EF4-FFF2-40B4-BE49-F238E27FC236}">
                <a16:creationId xmlns:a16="http://schemas.microsoft.com/office/drawing/2014/main" id="{3B1919E1-5770-33A6-BB5C-C3CB1EA30F70}"/>
              </a:ext>
            </a:extLst>
          </p:cNvPr>
          <p:cNvSpPr/>
          <p:nvPr/>
        </p:nvSpPr>
        <p:spPr>
          <a:xfrm>
            <a:off x="3815753" y="1934937"/>
            <a:ext cx="2155968" cy="2032000"/>
          </a:xfrm>
          <a:prstGeom prst="ellipse">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6" name="Oval 5">
            <a:extLst>
              <a:ext uri="{FF2B5EF4-FFF2-40B4-BE49-F238E27FC236}">
                <a16:creationId xmlns:a16="http://schemas.microsoft.com/office/drawing/2014/main" id="{47D7D31C-D6E2-A26A-80A0-3BACEAE2B9AF}"/>
              </a:ext>
            </a:extLst>
          </p:cNvPr>
          <p:cNvSpPr/>
          <p:nvPr/>
        </p:nvSpPr>
        <p:spPr>
          <a:xfrm>
            <a:off x="864363" y="1934937"/>
            <a:ext cx="2155968" cy="2032000"/>
          </a:xfrm>
          <a:prstGeom prst="ellipse">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latin typeface="Roboto"/>
              <a:ea typeface="Roboto"/>
              <a:cs typeface="Roboto"/>
            </a:endParaRPr>
          </a:p>
        </p:txBody>
      </p:sp>
      <p:sp>
        <p:nvSpPr>
          <p:cNvPr id="8" name="Oval 7">
            <a:extLst>
              <a:ext uri="{FF2B5EF4-FFF2-40B4-BE49-F238E27FC236}">
                <a16:creationId xmlns:a16="http://schemas.microsoft.com/office/drawing/2014/main" id="{FA021D80-D6D3-CE91-8A72-F397D1AEBD6D}"/>
              </a:ext>
            </a:extLst>
          </p:cNvPr>
          <p:cNvSpPr/>
          <p:nvPr/>
        </p:nvSpPr>
        <p:spPr>
          <a:xfrm>
            <a:off x="6732215" y="1934937"/>
            <a:ext cx="2155968" cy="2032000"/>
          </a:xfrm>
          <a:prstGeom prst="ellipse">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9" name="Oval 8">
            <a:extLst>
              <a:ext uri="{FF2B5EF4-FFF2-40B4-BE49-F238E27FC236}">
                <a16:creationId xmlns:a16="http://schemas.microsoft.com/office/drawing/2014/main" id="{7254AE2A-0040-8A17-ADF4-9A9C49D6AE7A}"/>
              </a:ext>
            </a:extLst>
          </p:cNvPr>
          <p:cNvSpPr/>
          <p:nvPr/>
        </p:nvSpPr>
        <p:spPr>
          <a:xfrm>
            <a:off x="9542321" y="1934937"/>
            <a:ext cx="2155968" cy="2032000"/>
          </a:xfrm>
          <a:prstGeom prst="ellipse">
            <a:avLst/>
          </a:prstGeom>
          <a:gradFill>
            <a:gsLst>
              <a:gs pos="0">
                <a:schemeClr val="tx1">
                  <a:lumMod val="50000"/>
                  <a:lumOff val="50000"/>
                </a:schemeClr>
              </a:gs>
              <a:gs pos="100000">
                <a:schemeClr val="tx1">
                  <a:lumMod val="75000"/>
                  <a:lumOff val="25000"/>
                </a:schemeClr>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10" name="TextBox 9">
            <a:extLst>
              <a:ext uri="{FF2B5EF4-FFF2-40B4-BE49-F238E27FC236}">
                <a16:creationId xmlns:a16="http://schemas.microsoft.com/office/drawing/2014/main" id="{CF534770-C610-3E44-BDDC-77D26CCD2A70}"/>
              </a:ext>
            </a:extLst>
          </p:cNvPr>
          <p:cNvSpPr txBox="1"/>
          <p:nvPr/>
        </p:nvSpPr>
        <p:spPr>
          <a:xfrm>
            <a:off x="1107923" y="2515806"/>
            <a:ext cx="1644952" cy="954107"/>
          </a:xfrm>
          <a:prstGeom prst="rect">
            <a:avLst/>
          </a:prstGeom>
          <a:noFill/>
        </p:spPr>
        <p:txBody>
          <a:bodyPr wrap="square" rtlCol="0">
            <a:spAutoFit/>
          </a:bodyPr>
          <a:lstStyle/>
          <a:p>
            <a:pPr algn="ctr"/>
            <a:r>
              <a:rPr lang="en-US">
                <a:solidFill>
                  <a:schemeClr val="bg2"/>
                </a:solidFill>
              </a:rPr>
              <a:t>Based in China</a:t>
            </a:r>
          </a:p>
          <a:p>
            <a:pPr algn="ctr"/>
            <a:r>
              <a:rPr lang="en-US">
                <a:solidFill>
                  <a:schemeClr val="bg2"/>
                </a:solidFill>
              </a:rPr>
              <a:t>Created in 2018</a:t>
            </a:r>
          </a:p>
          <a:p>
            <a:pPr algn="ctr"/>
            <a:r>
              <a:rPr lang="en-US">
                <a:solidFill>
                  <a:schemeClr val="bg2"/>
                </a:solidFill>
              </a:rPr>
              <a:t>Dedicated to ophthalmology</a:t>
            </a:r>
          </a:p>
        </p:txBody>
      </p:sp>
      <p:sp>
        <p:nvSpPr>
          <p:cNvPr id="13" name="TextBox 12">
            <a:extLst>
              <a:ext uri="{FF2B5EF4-FFF2-40B4-BE49-F238E27FC236}">
                <a16:creationId xmlns:a16="http://schemas.microsoft.com/office/drawing/2014/main" id="{09A2C7FF-F7CC-1C51-6A9E-003A0A85D049}"/>
              </a:ext>
            </a:extLst>
          </p:cNvPr>
          <p:cNvSpPr txBox="1"/>
          <p:nvPr/>
        </p:nvSpPr>
        <p:spPr>
          <a:xfrm>
            <a:off x="4071261" y="2423494"/>
            <a:ext cx="1644952" cy="1384995"/>
          </a:xfrm>
          <a:prstGeom prst="rect">
            <a:avLst/>
          </a:prstGeom>
          <a:noFill/>
        </p:spPr>
        <p:txBody>
          <a:bodyPr wrap="square" rtlCol="0">
            <a:spAutoFit/>
          </a:bodyPr>
          <a:lstStyle/>
          <a:p>
            <a:pPr algn="ctr"/>
            <a:r>
              <a:rPr lang="en-US">
                <a:solidFill>
                  <a:schemeClr val="bg2"/>
                </a:solidFill>
              </a:rPr>
              <a:t>Listed on the Hong Kong stock exchange since 2020</a:t>
            </a:r>
          </a:p>
          <a:p>
            <a:pPr algn="ctr"/>
            <a:r>
              <a:rPr lang="en-US">
                <a:solidFill>
                  <a:schemeClr val="bg2"/>
                </a:solidFill>
              </a:rPr>
              <a:t>$600 million market cap</a:t>
            </a:r>
          </a:p>
        </p:txBody>
      </p:sp>
      <p:sp>
        <p:nvSpPr>
          <p:cNvPr id="14" name="TextBox 13">
            <a:extLst>
              <a:ext uri="{FF2B5EF4-FFF2-40B4-BE49-F238E27FC236}">
                <a16:creationId xmlns:a16="http://schemas.microsoft.com/office/drawing/2014/main" id="{6CA3CE39-D9E5-6836-1935-6461AF999F04}"/>
              </a:ext>
            </a:extLst>
          </p:cNvPr>
          <p:cNvSpPr txBox="1"/>
          <p:nvPr/>
        </p:nvSpPr>
        <p:spPr>
          <a:xfrm>
            <a:off x="6913641" y="2300361"/>
            <a:ext cx="1764544" cy="1169551"/>
          </a:xfrm>
          <a:prstGeom prst="rect">
            <a:avLst/>
          </a:prstGeom>
          <a:noFill/>
        </p:spPr>
        <p:txBody>
          <a:bodyPr wrap="square" rtlCol="0">
            <a:spAutoFit/>
          </a:bodyPr>
          <a:lstStyle/>
          <a:p>
            <a:pPr algn="ctr"/>
            <a:r>
              <a:rPr lang="en-US">
                <a:solidFill>
                  <a:schemeClr val="bg2"/>
                </a:solidFill>
              </a:rPr>
              <a:t>Portfolio of 25 products with</a:t>
            </a:r>
          </a:p>
          <a:p>
            <a:pPr algn="ctr"/>
            <a:r>
              <a:rPr lang="en-US">
                <a:solidFill>
                  <a:schemeClr val="bg2"/>
                </a:solidFill>
              </a:rPr>
              <a:t>10 </a:t>
            </a:r>
            <a:r>
              <a:rPr lang="en-US" err="1">
                <a:solidFill>
                  <a:schemeClr val="bg2"/>
                </a:solidFill>
              </a:rPr>
              <a:t>commercialised</a:t>
            </a:r>
            <a:r>
              <a:rPr lang="en-US">
                <a:solidFill>
                  <a:schemeClr val="bg2"/>
                </a:solidFill>
              </a:rPr>
              <a:t> </a:t>
            </a:r>
          </a:p>
          <a:p>
            <a:pPr algn="ctr"/>
            <a:r>
              <a:rPr lang="en-US">
                <a:solidFill>
                  <a:schemeClr val="bg2"/>
                </a:solidFill>
              </a:rPr>
              <a:t>$34 million revenue in 2023 (+55%)</a:t>
            </a:r>
          </a:p>
        </p:txBody>
      </p:sp>
      <p:sp>
        <p:nvSpPr>
          <p:cNvPr id="15" name="TextBox 14">
            <a:extLst>
              <a:ext uri="{FF2B5EF4-FFF2-40B4-BE49-F238E27FC236}">
                <a16:creationId xmlns:a16="http://schemas.microsoft.com/office/drawing/2014/main" id="{D5125871-FB8A-770C-6A5B-D37283CB4EE9}"/>
              </a:ext>
            </a:extLst>
          </p:cNvPr>
          <p:cNvSpPr txBox="1"/>
          <p:nvPr/>
        </p:nvSpPr>
        <p:spPr>
          <a:xfrm>
            <a:off x="9797829" y="2454787"/>
            <a:ext cx="1644952" cy="738664"/>
          </a:xfrm>
          <a:prstGeom prst="rect">
            <a:avLst/>
          </a:prstGeom>
          <a:noFill/>
        </p:spPr>
        <p:txBody>
          <a:bodyPr wrap="square" rtlCol="0">
            <a:spAutoFit/>
          </a:bodyPr>
          <a:lstStyle/>
          <a:p>
            <a:pPr algn="ctr"/>
            <a:r>
              <a:rPr lang="en-US">
                <a:solidFill>
                  <a:schemeClr val="bg2"/>
                </a:solidFill>
              </a:rPr>
              <a:t>444 employees, including 232 in commercial</a:t>
            </a:r>
          </a:p>
        </p:txBody>
      </p:sp>
      <p:sp>
        <p:nvSpPr>
          <p:cNvPr id="17" name="Text Placeholder 16">
            <a:extLst>
              <a:ext uri="{FF2B5EF4-FFF2-40B4-BE49-F238E27FC236}">
                <a16:creationId xmlns:a16="http://schemas.microsoft.com/office/drawing/2014/main" id="{A4B7C75F-5461-2F04-288E-7B82D477BEFF}"/>
              </a:ext>
            </a:extLst>
          </p:cNvPr>
          <p:cNvSpPr>
            <a:spLocks noGrp="1"/>
          </p:cNvSpPr>
          <p:nvPr>
            <p:ph type="body" idx="1"/>
          </p:nvPr>
        </p:nvSpPr>
        <p:spPr>
          <a:xfrm>
            <a:off x="690857" y="4276557"/>
            <a:ext cx="11133219" cy="1454736"/>
          </a:xfrm>
        </p:spPr>
        <p:txBody>
          <a:bodyPr/>
          <a:lstStyle/>
          <a:p>
            <a:r>
              <a:rPr lang="en-US" sz="2000"/>
              <a:t>Ocumension’s focus on ophthalmology and their local manufacturing and commercial capabilities makes them the ideal partner for NCX 470 in China</a:t>
            </a:r>
          </a:p>
          <a:p>
            <a:r>
              <a:rPr lang="en-US" sz="2000"/>
              <a:t>Total of €18 million paid to Nicox in milestones (non-dilutive financing) plus cost contributions to Denali (50%) and Mont Blanc (one Chinese site)</a:t>
            </a:r>
          </a:p>
          <a:p>
            <a:r>
              <a:rPr lang="en-US" sz="2000"/>
              <a:t>Nicox to receive royalties of 6% to 12% of future net sales on the territories licensed to Ocumension</a:t>
            </a:r>
          </a:p>
          <a:p>
            <a:pPr marL="114300" indent="0">
              <a:buNone/>
            </a:pPr>
            <a:endParaRPr lang="en-US" sz="2000"/>
          </a:p>
        </p:txBody>
      </p:sp>
    </p:spTree>
    <p:extLst>
      <p:ext uri="{BB962C8B-B14F-4D97-AF65-F5344CB8AC3E}">
        <p14:creationId xmlns:p14="http://schemas.microsoft.com/office/powerpoint/2010/main" val="4090776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C052A7C-14E7-A27C-7A23-E32BE102CA8F}"/>
              </a:ext>
            </a:extLst>
          </p:cNvPr>
          <p:cNvSpPr>
            <a:spLocks noGrp="1"/>
          </p:cNvSpPr>
          <p:nvPr>
            <p:ph type="body" idx="2"/>
          </p:nvPr>
        </p:nvSpPr>
        <p:spPr/>
        <p:txBody>
          <a:bodyPr/>
          <a:lstStyle/>
          <a:p>
            <a:endParaRPr lang="en-US"/>
          </a:p>
        </p:txBody>
      </p:sp>
      <p:sp>
        <p:nvSpPr>
          <p:cNvPr id="5" name="Text Placeholder 4">
            <a:extLst>
              <a:ext uri="{FF2B5EF4-FFF2-40B4-BE49-F238E27FC236}">
                <a16:creationId xmlns:a16="http://schemas.microsoft.com/office/drawing/2014/main" id="{D174F05D-9B15-1BD8-0B00-3042C24DFA0E}"/>
              </a:ext>
            </a:extLst>
          </p:cNvPr>
          <p:cNvSpPr>
            <a:spLocks noGrp="1"/>
          </p:cNvSpPr>
          <p:nvPr>
            <p:ph type="body" idx="3"/>
          </p:nvPr>
        </p:nvSpPr>
        <p:spPr>
          <a:xfrm>
            <a:off x="1356666" y="240956"/>
            <a:ext cx="10751097" cy="787762"/>
          </a:xfrm>
        </p:spPr>
        <p:txBody>
          <a:bodyPr/>
          <a:lstStyle/>
          <a:p>
            <a:r>
              <a:rPr lang="en-US"/>
              <a:t>Global enterprise with a strong pharmaceutical business and Japanese glaucoma franchise</a:t>
            </a:r>
          </a:p>
        </p:txBody>
      </p:sp>
      <p:pic>
        <p:nvPicPr>
          <p:cNvPr id="10" name="Google Shape;341;p10">
            <a:extLst>
              <a:ext uri="{FF2B5EF4-FFF2-40B4-BE49-F238E27FC236}">
                <a16:creationId xmlns:a16="http://schemas.microsoft.com/office/drawing/2014/main" id="{054E42B5-B1AB-4D9E-672A-728F22997F9F}"/>
              </a:ext>
            </a:extLst>
          </p:cNvPr>
          <p:cNvPicPr preferRelativeResize="0"/>
          <p:nvPr/>
        </p:nvPicPr>
        <p:blipFill rotWithShape="1">
          <a:blip r:embed="rId3">
            <a:alphaModFix/>
          </a:blip>
          <a:srcRect/>
          <a:stretch/>
        </p:blipFill>
        <p:spPr>
          <a:xfrm>
            <a:off x="491949" y="181237"/>
            <a:ext cx="978553" cy="453600"/>
          </a:xfrm>
          <a:prstGeom prst="rect">
            <a:avLst/>
          </a:prstGeom>
          <a:noFill/>
          <a:ln>
            <a:noFill/>
          </a:ln>
        </p:spPr>
      </p:pic>
      <p:sp>
        <p:nvSpPr>
          <p:cNvPr id="2" name="Oval 1">
            <a:extLst>
              <a:ext uri="{FF2B5EF4-FFF2-40B4-BE49-F238E27FC236}">
                <a16:creationId xmlns:a16="http://schemas.microsoft.com/office/drawing/2014/main" id="{3F93EAE3-A92D-DAB0-85C9-1CAD79211D20}"/>
              </a:ext>
            </a:extLst>
          </p:cNvPr>
          <p:cNvSpPr/>
          <p:nvPr/>
        </p:nvSpPr>
        <p:spPr>
          <a:xfrm>
            <a:off x="3815753" y="1934937"/>
            <a:ext cx="2155968" cy="2032000"/>
          </a:xfrm>
          <a:prstGeom prst="ellipse">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3" name="Oval 2">
            <a:extLst>
              <a:ext uri="{FF2B5EF4-FFF2-40B4-BE49-F238E27FC236}">
                <a16:creationId xmlns:a16="http://schemas.microsoft.com/office/drawing/2014/main" id="{FBE8BD86-DD5F-6E27-401C-D5B1DCA49BD0}"/>
              </a:ext>
            </a:extLst>
          </p:cNvPr>
          <p:cNvSpPr/>
          <p:nvPr/>
        </p:nvSpPr>
        <p:spPr>
          <a:xfrm>
            <a:off x="864363" y="1934937"/>
            <a:ext cx="2155968" cy="2032000"/>
          </a:xfrm>
          <a:prstGeom prst="ellipse">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latin typeface="Roboto"/>
              <a:ea typeface="Roboto"/>
              <a:cs typeface="Roboto"/>
            </a:endParaRPr>
          </a:p>
        </p:txBody>
      </p:sp>
      <p:sp>
        <p:nvSpPr>
          <p:cNvPr id="6" name="Oval 5">
            <a:extLst>
              <a:ext uri="{FF2B5EF4-FFF2-40B4-BE49-F238E27FC236}">
                <a16:creationId xmlns:a16="http://schemas.microsoft.com/office/drawing/2014/main" id="{4C1BB3B1-E082-235C-6D26-7963F2BB83FB}"/>
              </a:ext>
            </a:extLst>
          </p:cNvPr>
          <p:cNvSpPr/>
          <p:nvPr/>
        </p:nvSpPr>
        <p:spPr>
          <a:xfrm>
            <a:off x="6732215" y="1934937"/>
            <a:ext cx="2155968" cy="2032000"/>
          </a:xfrm>
          <a:prstGeom prst="ellipse">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8" name="Oval 7">
            <a:extLst>
              <a:ext uri="{FF2B5EF4-FFF2-40B4-BE49-F238E27FC236}">
                <a16:creationId xmlns:a16="http://schemas.microsoft.com/office/drawing/2014/main" id="{AA26FD8B-9370-6237-EFB2-B8ED4956C908}"/>
              </a:ext>
            </a:extLst>
          </p:cNvPr>
          <p:cNvSpPr/>
          <p:nvPr/>
        </p:nvSpPr>
        <p:spPr>
          <a:xfrm>
            <a:off x="9542321" y="1934937"/>
            <a:ext cx="2155968" cy="2032000"/>
          </a:xfrm>
          <a:prstGeom prst="ellipse">
            <a:avLst/>
          </a:prstGeom>
          <a:gradFill>
            <a:gsLst>
              <a:gs pos="0">
                <a:schemeClr val="tx1">
                  <a:lumMod val="50000"/>
                  <a:lumOff val="50000"/>
                </a:schemeClr>
              </a:gs>
              <a:gs pos="100000">
                <a:schemeClr val="tx1">
                  <a:lumMod val="75000"/>
                  <a:lumOff val="25000"/>
                </a:schemeClr>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9" name="TextBox 8">
            <a:extLst>
              <a:ext uri="{FF2B5EF4-FFF2-40B4-BE49-F238E27FC236}">
                <a16:creationId xmlns:a16="http://schemas.microsoft.com/office/drawing/2014/main" id="{2A0D084F-8FC0-DCCC-1DD8-F8D8B11F476D}"/>
              </a:ext>
            </a:extLst>
          </p:cNvPr>
          <p:cNvSpPr txBox="1"/>
          <p:nvPr/>
        </p:nvSpPr>
        <p:spPr>
          <a:xfrm>
            <a:off x="1107923" y="2264227"/>
            <a:ext cx="1644952" cy="1384995"/>
          </a:xfrm>
          <a:prstGeom prst="rect">
            <a:avLst/>
          </a:prstGeom>
          <a:noFill/>
        </p:spPr>
        <p:txBody>
          <a:bodyPr wrap="square" rtlCol="0">
            <a:spAutoFit/>
          </a:bodyPr>
          <a:lstStyle/>
          <a:p>
            <a:pPr algn="ctr"/>
            <a:r>
              <a:rPr lang="en-US">
                <a:solidFill>
                  <a:schemeClr val="bg2"/>
                </a:solidFill>
              </a:rPr>
              <a:t>Founded in Japan in 1894</a:t>
            </a:r>
          </a:p>
          <a:p>
            <a:pPr algn="ctr"/>
            <a:r>
              <a:rPr lang="en-US">
                <a:solidFill>
                  <a:schemeClr val="bg2"/>
                </a:solidFill>
              </a:rPr>
              <a:t>Active worldwide in multiple domains including life sciences</a:t>
            </a:r>
          </a:p>
        </p:txBody>
      </p:sp>
      <p:sp>
        <p:nvSpPr>
          <p:cNvPr id="11" name="TextBox 10">
            <a:extLst>
              <a:ext uri="{FF2B5EF4-FFF2-40B4-BE49-F238E27FC236}">
                <a16:creationId xmlns:a16="http://schemas.microsoft.com/office/drawing/2014/main" id="{1B6E0805-DBC4-D14D-82F2-10F3A54873D5}"/>
              </a:ext>
            </a:extLst>
          </p:cNvPr>
          <p:cNvSpPr txBox="1"/>
          <p:nvPr/>
        </p:nvSpPr>
        <p:spPr>
          <a:xfrm>
            <a:off x="4071261" y="2467036"/>
            <a:ext cx="1644952" cy="954107"/>
          </a:xfrm>
          <a:prstGeom prst="rect">
            <a:avLst/>
          </a:prstGeom>
          <a:noFill/>
        </p:spPr>
        <p:txBody>
          <a:bodyPr wrap="square" rtlCol="0">
            <a:spAutoFit/>
          </a:bodyPr>
          <a:lstStyle/>
          <a:p>
            <a:pPr algn="ctr"/>
            <a:r>
              <a:rPr lang="en-US">
                <a:solidFill>
                  <a:schemeClr val="bg2"/>
                </a:solidFill>
              </a:rPr>
              <a:t>~8000 employees with an annual group revenue of  $4.9 billion</a:t>
            </a:r>
          </a:p>
        </p:txBody>
      </p:sp>
      <p:sp>
        <p:nvSpPr>
          <p:cNvPr id="12" name="TextBox 11">
            <a:extLst>
              <a:ext uri="{FF2B5EF4-FFF2-40B4-BE49-F238E27FC236}">
                <a16:creationId xmlns:a16="http://schemas.microsoft.com/office/drawing/2014/main" id="{5308BF90-923D-EB40-A2D8-8543D5546CE6}"/>
              </a:ext>
            </a:extLst>
          </p:cNvPr>
          <p:cNvSpPr txBox="1"/>
          <p:nvPr/>
        </p:nvSpPr>
        <p:spPr>
          <a:xfrm>
            <a:off x="6889448" y="2438397"/>
            <a:ext cx="1788737" cy="1169551"/>
          </a:xfrm>
          <a:prstGeom prst="rect">
            <a:avLst/>
          </a:prstGeom>
          <a:noFill/>
        </p:spPr>
        <p:txBody>
          <a:bodyPr wrap="square" rtlCol="0">
            <a:spAutoFit/>
          </a:bodyPr>
          <a:lstStyle/>
          <a:p>
            <a:pPr algn="ctr"/>
            <a:r>
              <a:rPr lang="en-US">
                <a:solidFill>
                  <a:schemeClr val="bg2"/>
                </a:solidFill>
              </a:rPr>
              <a:t>The pharmaceutical sector is an important one with an international presence</a:t>
            </a:r>
          </a:p>
        </p:txBody>
      </p:sp>
      <p:sp>
        <p:nvSpPr>
          <p:cNvPr id="13" name="TextBox 12">
            <a:extLst>
              <a:ext uri="{FF2B5EF4-FFF2-40B4-BE49-F238E27FC236}">
                <a16:creationId xmlns:a16="http://schemas.microsoft.com/office/drawing/2014/main" id="{8FF4DDA8-948B-AEF8-E7E2-6CF16D9994DB}"/>
              </a:ext>
            </a:extLst>
          </p:cNvPr>
          <p:cNvSpPr txBox="1"/>
          <p:nvPr/>
        </p:nvSpPr>
        <p:spPr>
          <a:xfrm>
            <a:off x="9797829" y="2401569"/>
            <a:ext cx="1644952" cy="1169551"/>
          </a:xfrm>
          <a:prstGeom prst="rect">
            <a:avLst/>
          </a:prstGeom>
          <a:noFill/>
        </p:spPr>
        <p:txBody>
          <a:bodyPr wrap="square" rtlCol="0">
            <a:spAutoFit/>
          </a:bodyPr>
          <a:lstStyle/>
          <a:p>
            <a:pPr algn="ctr"/>
            <a:r>
              <a:rPr lang="en-US">
                <a:solidFill>
                  <a:schemeClr val="bg2"/>
                </a:solidFill>
              </a:rPr>
              <a:t>Team of medical representatives in Japan and a franchise in glaucoma</a:t>
            </a:r>
          </a:p>
        </p:txBody>
      </p:sp>
      <p:sp>
        <p:nvSpPr>
          <p:cNvPr id="15" name="Text Placeholder 14">
            <a:extLst>
              <a:ext uri="{FF2B5EF4-FFF2-40B4-BE49-F238E27FC236}">
                <a16:creationId xmlns:a16="http://schemas.microsoft.com/office/drawing/2014/main" id="{F08FA8E2-9432-DFE0-7E0F-D7692F27399C}"/>
              </a:ext>
            </a:extLst>
          </p:cNvPr>
          <p:cNvSpPr>
            <a:spLocks noGrp="1"/>
          </p:cNvSpPr>
          <p:nvPr>
            <p:ph type="body" idx="1"/>
          </p:nvPr>
        </p:nvSpPr>
        <p:spPr>
          <a:xfrm>
            <a:off x="688622" y="4256851"/>
            <a:ext cx="11266310" cy="2067287"/>
          </a:xfrm>
        </p:spPr>
        <p:txBody>
          <a:bodyPr/>
          <a:lstStyle/>
          <a:p>
            <a:r>
              <a:rPr lang="en-US" sz="2000"/>
              <a:t>Kowa’s direct commercial experience in glaucoma in Japan positions them as a strong partner for NCX 470</a:t>
            </a:r>
          </a:p>
          <a:p>
            <a:r>
              <a:rPr lang="en-US" sz="2000"/>
              <a:t>Signed in February 2024 with a €3 million upfront payment to </a:t>
            </a:r>
            <a:r>
              <a:rPr lang="en-US" sz="2000" err="1"/>
              <a:t>Nicox</a:t>
            </a:r>
            <a:r>
              <a:rPr lang="en-US" sz="2000"/>
              <a:t> for exclusive rights to NCX 470 in Japan</a:t>
            </a:r>
          </a:p>
          <a:p>
            <a:r>
              <a:rPr lang="en-US" sz="2000" err="1"/>
              <a:t>Nicox</a:t>
            </a:r>
            <a:r>
              <a:rPr lang="en-US" sz="2000"/>
              <a:t> to potentially receive up to €27.5 million in milestones and 7% to 12% royalties on net sales</a:t>
            </a:r>
          </a:p>
          <a:p>
            <a:pPr marL="114300" indent="0">
              <a:buNone/>
            </a:pPr>
            <a:endParaRPr lang="en-US" sz="2000"/>
          </a:p>
        </p:txBody>
      </p:sp>
    </p:spTree>
    <p:extLst>
      <p:ext uri="{BB962C8B-B14F-4D97-AF65-F5344CB8AC3E}">
        <p14:creationId xmlns:p14="http://schemas.microsoft.com/office/powerpoint/2010/main" val="2809011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C33F71-CA70-006F-5F07-749FA467F7EC}"/>
              </a:ext>
            </a:extLst>
          </p:cNvPr>
          <p:cNvSpPr>
            <a:spLocks noGrp="1"/>
          </p:cNvSpPr>
          <p:nvPr>
            <p:ph type="body" idx="1"/>
          </p:nvPr>
        </p:nvSpPr>
        <p:spPr/>
        <p:txBody>
          <a:bodyPr/>
          <a:lstStyle/>
          <a:p>
            <a:r>
              <a:rPr lang="en-US" sz="1800">
                <a:effectLst/>
                <a:latin typeface="OblikW01-Light" panose="02000503000000020004" charset="0"/>
                <a:ea typeface="Times New Roman" panose="02020603050405020304" pitchFamily="18" charset="0"/>
                <a:cs typeface="Aptos" panose="020B0004020202020204" pitchFamily="34" charset="0"/>
              </a:rPr>
              <a:t>The Company is considering a number of </a:t>
            </a:r>
            <a:r>
              <a:rPr lang="en-US">
                <a:latin typeface="OblikW01-Light" panose="02000503000000020004" charset="0"/>
                <a:ea typeface="Times New Roman" panose="02020603050405020304" pitchFamily="18" charset="0"/>
                <a:cs typeface="Aptos" panose="020B0004020202020204" pitchFamily="34" charset="0"/>
              </a:rPr>
              <a:t>options</a:t>
            </a:r>
            <a:r>
              <a:rPr lang="en-US" sz="1800">
                <a:effectLst/>
                <a:latin typeface="OblikW01-Light" panose="02000503000000020004" charset="0"/>
                <a:ea typeface="Times New Roman" panose="02020603050405020304" pitchFamily="18" charset="0"/>
                <a:cs typeface="Aptos" panose="020B0004020202020204" pitchFamily="34" charset="0"/>
              </a:rPr>
              <a:t> to ensure the commercialization of NCX 470 and concretize the future strategy:</a:t>
            </a:r>
          </a:p>
          <a:p>
            <a:pPr lvl="1"/>
            <a:r>
              <a:rPr lang="en-US">
                <a:latin typeface="OblikW01-Light" panose="02000503000000020004" charset="0"/>
                <a:ea typeface="Aptos" panose="020B0004020202020204" pitchFamily="34" charset="0"/>
                <a:cs typeface="Aptos" panose="020B0004020202020204" pitchFamily="34" charset="0"/>
              </a:rPr>
              <a:t>New license agreements</a:t>
            </a:r>
          </a:p>
          <a:p>
            <a:pPr lvl="1"/>
            <a:r>
              <a:rPr lang="en-US">
                <a:latin typeface="OblikW01-Light" panose="02000503000000020004" charset="0"/>
                <a:ea typeface="Aptos" panose="020B0004020202020204" pitchFamily="34" charset="0"/>
                <a:cs typeface="Aptos" panose="020B0004020202020204" pitchFamily="34" charset="0"/>
              </a:rPr>
              <a:t>Joint venture structures with companies having complementary products</a:t>
            </a:r>
          </a:p>
          <a:p>
            <a:pPr lvl="1"/>
            <a:r>
              <a:rPr lang="en-US">
                <a:effectLst/>
                <a:latin typeface="OblikW01-Light" panose="02000503000000020004" charset="0"/>
                <a:ea typeface="Aptos" panose="020B0004020202020204" pitchFamily="34" charset="0"/>
                <a:cs typeface="Aptos" panose="020B0004020202020204" pitchFamily="34" charset="0"/>
              </a:rPr>
              <a:t>M&amp;A</a:t>
            </a:r>
          </a:p>
          <a:p>
            <a:pPr lvl="1"/>
            <a:r>
              <a:rPr lang="en-US">
                <a:latin typeface="OblikW01-Light" panose="02000503000000020004" charset="0"/>
                <a:ea typeface="Aptos" panose="020B0004020202020204" pitchFamily="34" charset="0"/>
                <a:cs typeface="Aptos" panose="020B0004020202020204" pitchFamily="34" charset="0"/>
              </a:rPr>
              <a:t>Extension of the pipeline with other products under license or acquired, with associated funding</a:t>
            </a:r>
            <a:endParaRPr lang="en-US">
              <a:effectLst/>
              <a:latin typeface="OblikW01-Light" panose="02000503000000020004" charset="0"/>
              <a:ea typeface="Aptos" panose="020B0004020202020204" pitchFamily="34" charset="0"/>
              <a:cs typeface="Aptos" panose="020B0004020202020204" pitchFamily="34" charset="0"/>
            </a:endParaRPr>
          </a:p>
          <a:p>
            <a:endParaRPr lang="en-US">
              <a:latin typeface="OblikW01-Light" panose="02000503000000020004" charset="0"/>
            </a:endParaRPr>
          </a:p>
          <a:p>
            <a:r>
              <a:rPr lang="en-US">
                <a:latin typeface="OblikW01-Light" panose="02000503000000020004" charset="0"/>
              </a:rPr>
              <a:t>Nicox has the team to:</a:t>
            </a:r>
          </a:p>
          <a:p>
            <a:pPr lvl="1"/>
            <a:r>
              <a:rPr lang="en-US">
                <a:latin typeface="OblikW01-Light" panose="02000503000000020004" charset="0"/>
              </a:rPr>
              <a:t>Complete the development of NCX 470</a:t>
            </a:r>
          </a:p>
          <a:p>
            <a:pPr lvl="1"/>
            <a:r>
              <a:rPr lang="en-US">
                <a:latin typeface="OblikW01-Light" panose="02000503000000020004" charset="0"/>
              </a:rPr>
              <a:t>Continue our existing collaborations </a:t>
            </a:r>
          </a:p>
          <a:p>
            <a:pPr lvl="1"/>
            <a:r>
              <a:rPr lang="en-US">
                <a:latin typeface="OblikW01-Light" panose="02000503000000020004" charset="0"/>
              </a:rPr>
              <a:t>Deliver on a long-term strategy</a:t>
            </a:r>
          </a:p>
        </p:txBody>
      </p:sp>
      <p:sp>
        <p:nvSpPr>
          <p:cNvPr id="3" name="Title 2">
            <a:extLst>
              <a:ext uri="{FF2B5EF4-FFF2-40B4-BE49-F238E27FC236}">
                <a16:creationId xmlns:a16="http://schemas.microsoft.com/office/drawing/2014/main" id="{DD2B5360-8629-D92A-9F32-B927445BCE15}"/>
              </a:ext>
            </a:extLst>
          </p:cNvPr>
          <p:cNvSpPr>
            <a:spLocks noGrp="1"/>
          </p:cNvSpPr>
          <p:nvPr>
            <p:ph type="title"/>
          </p:nvPr>
        </p:nvSpPr>
        <p:spPr/>
        <p:txBody>
          <a:bodyPr/>
          <a:lstStyle/>
          <a:p>
            <a:r>
              <a:rPr lang="en-US"/>
              <a:t>Future commercialization of NCX 470</a:t>
            </a:r>
          </a:p>
        </p:txBody>
      </p:sp>
      <p:sp>
        <p:nvSpPr>
          <p:cNvPr id="5" name="Text Placeholder 4">
            <a:extLst>
              <a:ext uri="{FF2B5EF4-FFF2-40B4-BE49-F238E27FC236}">
                <a16:creationId xmlns:a16="http://schemas.microsoft.com/office/drawing/2014/main" id="{E18F53AD-FDF8-39B5-8AD7-A6EB070A9719}"/>
              </a:ext>
            </a:extLst>
          </p:cNvPr>
          <p:cNvSpPr>
            <a:spLocks noGrp="1"/>
          </p:cNvSpPr>
          <p:nvPr>
            <p:ph type="body" idx="3"/>
          </p:nvPr>
        </p:nvSpPr>
        <p:spPr/>
        <p:txBody>
          <a:bodyPr/>
          <a:lstStyle/>
          <a:p>
            <a:r>
              <a:rPr lang="en-US"/>
              <a:t>To secure the long-term future of the Company</a:t>
            </a:r>
          </a:p>
        </p:txBody>
      </p:sp>
    </p:spTree>
    <p:extLst>
      <p:ext uri="{BB962C8B-B14F-4D97-AF65-F5344CB8AC3E}">
        <p14:creationId xmlns:p14="http://schemas.microsoft.com/office/powerpoint/2010/main" val="2936766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10"/>
          <p:cNvSpPr txBox="1">
            <a:spLocks noGrp="1"/>
          </p:cNvSpPr>
          <p:nvPr>
            <p:ph type="title"/>
          </p:nvPr>
        </p:nvSpPr>
        <p:spPr>
          <a:xfrm>
            <a:off x="607780" y="493238"/>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5D92"/>
              </a:buClr>
              <a:buSzPts val="2600"/>
              <a:buFont typeface="Arial"/>
              <a:buNone/>
            </a:pPr>
            <a:r>
              <a:rPr lang="en-US" spc="-100">
                <a:solidFill>
                  <a:srgbClr val="005D92"/>
                </a:solidFill>
              </a:rPr>
              <a:t>Existing commercial products</a:t>
            </a:r>
            <a:endParaRPr spc="-100">
              <a:solidFill>
                <a:srgbClr val="005D92"/>
              </a:solidFill>
            </a:endParaRPr>
          </a:p>
        </p:txBody>
      </p:sp>
      <p:sp>
        <p:nvSpPr>
          <p:cNvPr id="322" name="Google Shape;322;p10"/>
          <p:cNvSpPr txBox="1"/>
          <p:nvPr/>
        </p:nvSpPr>
        <p:spPr>
          <a:xfrm>
            <a:off x="352260" y="5828374"/>
            <a:ext cx="11349056" cy="677407"/>
          </a:xfrm>
          <a:prstGeom prst="rect">
            <a:avLst/>
          </a:prstGeom>
          <a:noFill/>
          <a:ln>
            <a:noFill/>
          </a:ln>
        </p:spPr>
        <p:txBody>
          <a:bodyPr spcFirstLastPara="1" wrap="square" lIns="91425" tIns="45700" rIns="91425" bIns="45700" anchor="t" anchorCtr="0">
            <a:noAutofit/>
          </a:bodyPr>
          <a:lstStyle/>
          <a:p>
            <a:pPr marL="228600" marR="0" lvl="0" indent="-177800" algn="l" rtl="0">
              <a:lnSpc>
                <a:spcPct val="100000"/>
              </a:lnSpc>
              <a:spcBef>
                <a:spcPts val="0"/>
              </a:spcBef>
              <a:spcAft>
                <a:spcPts val="0"/>
              </a:spcAft>
              <a:buClr>
                <a:srgbClr val="7F7F7F"/>
              </a:buClr>
              <a:buSzPts val="800"/>
              <a:buFont typeface="Calibri"/>
              <a:buNone/>
            </a:pPr>
            <a:endParaRPr sz="800" b="0" i="0" u="none" strike="noStrike" cap="none">
              <a:solidFill>
                <a:srgbClr val="7F7F7F"/>
              </a:solidFill>
              <a:highlight>
                <a:srgbClr val="FFFF00"/>
              </a:highlight>
              <a:latin typeface="Arial"/>
              <a:ea typeface="Arial"/>
              <a:cs typeface="Arial"/>
              <a:sym typeface="Arial"/>
            </a:endParaRPr>
          </a:p>
        </p:txBody>
      </p:sp>
      <p:sp>
        <p:nvSpPr>
          <p:cNvPr id="323" name="Google Shape;323;p10"/>
          <p:cNvSpPr txBox="1">
            <a:spLocks noGrp="1"/>
          </p:cNvSpPr>
          <p:nvPr>
            <p:ph type="body" idx="2"/>
          </p:nvPr>
        </p:nvSpPr>
        <p:spPr>
          <a:xfrm>
            <a:off x="495300" y="6159384"/>
            <a:ext cx="10291970" cy="660234"/>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en-US"/>
              <a:t>Net of royalties payable to Pfizer, per the terms of the contract signed with Pfizer in August 2009</a:t>
            </a:r>
            <a:endParaRPr lang="en-US" strike="sngStrike"/>
          </a:p>
          <a:p>
            <a:pPr marL="228600" lvl="0" indent="-228600" algn="l" rtl="0">
              <a:lnSpc>
                <a:spcPct val="100000"/>
              </a:lnSpc>
              <a:spcBef>
                <a:spcPts val="0"/>
              </a:spcBef>
              <a:spcAft>
                <a:spcPts val="0"/>
              </a:spcAft>
              <a:buClr>
                <a:srgbClr val="7F7F7F"/>
              </a:buClr>
              <a:buSzPts val="800"/>
              <a:buFont typeface="Calibri"/>
              <a:buAutoNum type="arabicPeriod"/>
            </a:pPr>
            <a:r>
              <a:rPr lang="en-US"/>
              <a:t>ZERVIATE is also commercialized in the U.S. by Harrow</a:t>
            </a:r>
          </a:p>
          <a:p>
            <a:pPr marL="228600" lvl="0" indent="-228600" algn="l" rtl="0">
              <a:lnSpc>
                <a:spcPct val="100000"/>
              </a:lnSpc>
              <a:spcBef>
                <a:spcPts val="0"/>
              </a:spcBef>
              <a:spcAft>
                <a:spcPts val="0"/>
              </a:spcAft>
              <a:buClr>
                <a:srgbClr val="7F7F7F"/>
              </a:buClr>
              <a:buSzPts val="800"/>
              <a:buFont typeface="Calibri"/>
              <a:buAutoNum type="arabicPeriod"/>
            </a:pPr>
            <a:r>
              <a:rPr lang="en-US" err="1"/>
              <a:t>Ocumension</a:t>
            </a:r>
            <a:r>
              <a:rPr lang="en-US"/>
              <a:t> has rights in Chinese and Southeast Asian markets</a:t>
            </a:r>
            <a:endParaRPr/>
          </a:p>
        </p:txBody>
      </p:sp>
      <p:grpSp>
        <p:nvGrpSpPr>
          <p:cNvPr id="324" name="Google Shape;324;p10"/>
          <p:cNvGrpSpPr/>
          <p:nvPr/>
        </p:nvGrpSpPr>
        <p:grpSpPr>
          <a:xfrm>
            <a:off x="894519" y="1250145"/>
            <a:ext cx="10764549" cy="4259553"/>
            <a:chOff x="617306" y="2750571"/>
            <a:chExt cx="10764549" cy="2233773"/>
          </a:xfrm>
        </p:grpSpPr>
        <p:sp>
          <p:nvSpPr>
            <p:cNvPr id="327" name="Google Shape;327;p10"/>
            <p:cNvSpPr/>
            <p:nvPr/>
          </p:nvSpPr>
          <p:spPr>
            <a:xfrm>
              <a:off x="617306" y="2750571"/>
              <a:ext cx="10764549" cy="1096709"/>
            </a:xfrm>
            <a:prstGeom prst="rect">
              <a:avLst/>
            </a:prstGeom>
            <a:gradFill>
              <a:gsLst>
                <a:gs pos="0">
                  <a:srgbClr val="F45F25"/>
                </a:gs>
                <a:gs pos="100000">
                  <a:srgbClr val="B53B0A"/>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sz="800" b="0" i="0" u="none" strike="noStrike" cap="none">
                <a:solidFill>
                  <a:srgbClr val="000000"/>
                </a:solidFill>
                <a:latin typeface="Roboto"/>
                <a:ea typeface="Roboto"/>
                <a:cs typeface="Roboto"/>
                <a:sym typeface="Roboto"/>
              </a:endParaRPr>
            </a:p>
          </p:txBody>
        </p:sp>
        <p:sp>
          <p:nvSpPr>
            <p:cNvPr id="328" name="Google Shape;328;p10"/>
            <p:cNvSpPr/>
            <p:nvPr/>
          </p:nvSpPr>
          <p:spPr>
            <a:xfrm>
              <a:off x="772560" y="2892049"/>
              <a:ext cx="2605377" cy="827212"/>
            </a:xfrm>
            <a:prstGeom prst="rect">
              <a:avLst/>
            </a:prstGeom>
            <a:solidFill>
              <a:srgbClr val="FFFFFF"/>
            </a:soli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sz="800" b="0" i="0" u="none" strike="noStrike" cap="none">
                <a:solidFill>
                  <a:srgbClr val="000000"/>
                </a:solidFill>
                <a:latin typeface="Roboto"/>
                <a:ea typeface="Roboto"/>
                <a:cs typeface="Roboto"/>
                <a:sym typeface="Roboto"/>
              </a:endParaRPr>
            </a:p>
          </p:txBody>
        </p:sp>
        <p:sp>
          <p:nvSpPr>
            <p:cNvPr id="329" name="Google Shape;329;p10"/>
            <p:cNvSpPr/>
            <p:nvPr/>
          </p:nvSpPr>
          <p:spPr>
            <a:xfrm>
              <a:off x="626643" y="3940942"/>
              <a:ext cx="10755212" cy="1043402"/>
            </a:xfrm>
            <a:prstGeom prst="rect">
              <a:avLst/>
            </a:prstGeom>
            <a:gradFill>
              <a:gsLst>
                <a:gs pos="0">
                  <a:srgbClr val="007F7F"/>
                </a:gs>
                <a:gs pos="100000">
                  <a:srgbClr val="004F4D"/>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sz="800" b="0" i="0" u="none" strike="noStrike" cap="none">
                <a:solidFill>
                  <a:srgbClr val="000000"/>
                </a:solidFill>
                <a:latin typeface="Roboto"/>
                <a:ea typeface="Roboto"/>
                <a:cs typeface="Roboto"/>
                <a:sym typeface="Roboto"/>
              </a:endParaRPr>
            </a:p>
          </p:txBody>
        </p:sp>
        <p:sp>
          <p:nvSpPr>
            <p:cNvPr id="330" name="Google Shape;330;p10"/>
            <p:cNvSpPr/>
            <p:nvPr/>
          </p:nvSpPr>
          <p:spPr>
            <a:xfrm>
              <a:off x="772560" y="4112713"/>
              <a:ext cx="2623783" cy="771735"/>
            </a:xfrm>
            <a:prstGeom prst="rect">
              <a:avLst/>
            </a:prstGeom>
            <a:solidFill>
              <a:srgbClr val="FFFFFF"/>
            </a:soli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sz="800" b="0" i="0" u="none" strike="noStrike" cap="none">
                <a:solidFill>
                  <a:srgbClr val="000000"/>
                </a:solidFill>
                <a:latin typeface="Roboto"/>
                <a:ea typeface="Roboto"/>
                <a:cs typeface="Roboto"/>
                <a:sym typeface="Roboto"/>
              </a:endParaRPr>
            </a:p>
          </p:txBody>
        </p:sp>
        <p:sp>
          <p:nvSpPr>
            <p:cNvPr id="335" name="Google Shape;335;p10"/>
            <p:cNvSpPr txBox="1"/>
            <p:nvPr/>
          </p:nvSpPr>
          <p:spPr>
            <a:xfrm>
              <a:off x="3377937" y="2918106"/>
              <a:ext cx="7854009" cy="748080"/>
            </a:xfrm>
            <a:prstGeom prst="rect">
              <a:avLst/>
            </a:prstGeom>
            <a:noFill/>
            <a:ln>
              <a:noFill/>
            </a:ln>
          </p:spPr>
          <p:txBody>
            <a:bodyPr spcFirstLastPara="1" wrap="square" lIns="91425" tIns="45700" rIns="91425" bIns="45700" anchor="t" anchorCtr="0">
              <a:spAutoFit/>
            </a:bodyPr>
            <a:lstStyle/>
            <a:p>
              <a:pPr marL="285750" lvl="0" indent="-285750">
                <a:lnSpc>
                  <a:spcPct val="110000"/>
                </a:lnSpc>
                <a:spcBef>
                  <a:spcPts val="300"/>
                </a:spcBef>
                <a:buClr>
                  <a:schemeClr val="lt2"/>
                </a:buClr>
                <a:buSzPts val="1400"/>
                <a:buFont typeface="Noto Sans Symbols"/>
                <a:buChar char="✔"/>
              </a:pPr>
              <a:r>
                <a:rPr lang="en-US" sz="1800" b="1" err="1">
                  <a:solidFill>
                    <a:srgbClr val="FEFFFF"/>
                  </a:solidFill>
                  <a:latin typeface="OblikW01-Light" panose="02000503000000020004" pitchFamily="50" charset="0"/>
                </a:rPr>
                <a:t>Nicox</a:t>
              </a:r>
              <a:r>
                <a:rPr lang="en-US" sz="1800" b="1">
                  <a:solidFill>
                    <a:srgbClr val="FEFFFF"/>
                  </a:solidFill>
                  <a:latin typeface="OblikW01-Light" panose="02000503000000020004" pitchFamily="50" charset="0"/>
                </a:rPr>
                <a:t> receives 6% net</a:t>
              </a:r>
              <a:r>
                <a:rPr lang="en-US" sz="1600" b="1" baseline="30000">
                  <a:solidFill>
                    <a:srgbClr val="FEFFFF"/>
                  </a:solidFill>
                  <a:latin typeface="OblikW01-Light" panose="02000503000000020004" pitchFamily="50" charset="0"/>
                </a:rPr>
                <a:t>1</a:t>
              </a:r>
              <a:r>
                <a:rPr lang="en-US" sz="1800" b="1">
                  <a:solidFill>
                    <a:srgbClr val="FEFFFF"/>
                  </a:solidFill>
                  <a:latin typeface="OblikW01-Light" panose="02000503000000020004" pitchFamily="50" charset="0"/>
                </a:rPr>
                <a:t> royalties on global sales – VYZULTA sales increased 35% in 2023 vs. 2022</a:t>
              </a:r>
            </a:p>
            <a:p>
              <a:pPr marL="285750" lvl="0" indent="-285750">
                <a:lnSpc>
                  <a:spcPct val="110000"/>
                </a:lnSpc>
                <a:spcBef>
                  <a:spcPts val="300"/>
                </a:spcBef>
                <a:buClr>
                  <a:schemeClr val="lt2"/>
                </a:buClr>
                <a:buSzPts val="1400"/>
                <a:buFont typeface="Noto Sans Symbols"/>
                <a:buChar char="✔"/>
              </a:pPr>
              <a:r>
                <a:rPr lang="en-US" sz="1800" b="1" i="0" u="none" strike="noStrike" cap="none">
                  <a:solidFill>
                    <a:srgbClr val="FEFFFF"/>
                  </a:solidFill>
                  <a:latin typeface="OblikW01-Light" panose="02000503000000020004" pitchFamily="50" charset="0"/>
                  <a:sym typeface="Arial"/>
                </a:rPr>
                <a:t>$5 million net milestone payable to </a:t>
              </a:r>
              <a:r>
                <a:rPr lang="en-US" sz="1800" b="1" i="0" u="none" strike="noStrike" cap="none" err="1">
                  <a:solidFill>
                    <a:srgbClr val="FEFFFF"/>
                  </a:solidFill>
                  <a:latin typeface="OblikW01-Light" panose="02000503000000020004" pitchFamily="50" charset="0"/>
                  <a:sym typeface="Arial"/>
                </a:rPr>
                <a:t>Nicox</a:t>
              </a:r>
              <a:r>
                <a:rPr lang="en-US" sz="1800" b="1" i="0" u="none" strike="noStrike" cap="none">
                  <a:solidFill>
                    <a:srgbClr val="FEFFFF"/>
                  </a:solidFill>
                  <a:latin typeface="OblikW01-Light" panose="02000503000000020004" pitchFamily="50" charset="0"/>
                  <a:sym typeface="Arial"/>
                </a:rPr>
                <a:t> at $100 million net sales</a:t>
              </a:r>
            </a:p>
            <a:p>
              <a:pPr marL="285750" lvl="0" indent="-285750">
                <a:lnSpc>
                  <a:spcPct val="110000"/>
                </a:lnSpc>
                <a:spcBef>
                  <a:spcPts val="300"/>
                </a:spcBef>
                <a:buClr>
                  <a:schemeClr val="lt2"/>
                </a:buClr>
                <a:buSzPts val="1400"/>
                <a:buFont typeface="Noto Sans Symbols"/>
                <a:buChar char="✔"/>
              </a:pPr>
              <a:r>
                <a:rPr lang="en-US" sz="1800" b="1">
                  <a:solidFill>
                    <a:srgbClr val="FEFFFF"/>
                  </a:solidFill>
                  <a:latin typeface="OblikW01-Light" panose="02000503000000020004" pitchFamily="50" charset="0"/>
                </a:rPr>
                <a:t>Patent extended in the United States to 2029</a:t>
              </a:r>
              <a:endParaRPr sz="1800" b="1" i="0" u="none" strike="sngStrike" cap="none">
                <a:solidFill>
                  <a:srgbClr val="FEFFFF"/>
                </a:solidFill>
                <a:latin typeface="OblikW01-Light" panose="02000503000000020004" pitchFamily="50" charset="0"/>
                <a:sym typeface="Arial"/>
              </a:endParaRPr>
            </a:p>
          </p:txBody>
        </p:sp>
        <p:sp>
          <p:nvSpPr>
            <p:cNvPr id="336" name="Google Shape;336;p10"/>
            <p:cNvSpPr txBox="1"/>
            <p:nvPr/>
          </p:nvSpPr>
          <p:spPr>
            <a:xfrm>
              <a:off x="3449561" y="4151846"/>
              <a:ext cx="7836665" cy="689975"/>
            </a:xfrm>
            <a:prstGeom prst="rect">
              <a:avLst/>
            </a:prstGeom>
            <a:noFill/>
            <a:ln>
              <a:noFill/>
            </a:ln>
          </p:spPr>
          <p:txBody>
            <a:bodyPr spcFirstLastPara="1" wrap="square" lIns="91425" tIns="45700" rIns="91425" bIns="45700" anchor="t" anchorCtr="0">
              <a:spAutoFit/>
            </a:bodyPr>
            <a:lstStyle/>
            <a:p>
              <a:pPr marL="285750" lvl="0" indent="-285750">
                <a:spcBef>
                  <a:spcPts val="300"/>
                </a:spcBef>
                <a:buClr>
                  <a:schemeClr val="lt2"/>
                </a:buClr>
                <a:buSzPts val="1400"/>
                <a:buFont typeface="Noto Sans Symbols"/>
                <a:buChar char="✔"/>
              </a:pPr>
              <a:r>
                <a:rPr lang="en-US" sz="1800" b="1">
                  <a:solidFill>
                    <a:srgbClr val="FEFFFF"/>
                  </a:solidFill>
                  <a:latin typeface="OblikW01-Light" panose="02000503000000020004" pitchFamily="50" charset="0"/>
                </a:rPr>
                <a:t>5% to 9% royalties on annual net sales</a:t>
              </a:r>
            </a:p>
            <a:p>
              <a:pPr marL="285750" lvl="0" indent="-285750">
                <a:spcBef>
                  <a:spcPts val="300"/>
                </a:spcBef>
                <a:buClr>
                  <a:schemeClr val="lt2"/>
                </a:buClr>
                <a:buSzPts val="1400"/>
                <a:buFont typeface="Noto Sans Symbols"/>
                <a:buChar char="✔"/>
              </a:pPr>
              <a:r>
                <a:rPr lang="en-US" sz="1800" b="1" i="0" u="none" strike="noStrike" cap="none">
                  <a:solidFill>
                    <a:srgbClr val="FEFFFF"/>
                  </a:solidFill>
                  <a:latin typeface="OblikW01-Light" panose="02000503000000020004" pitchFamily="50" charset="0"/>
                  <a:sym typeface="Arial"/>
                </a:rPr>
                <a:t>Potential for up to $17.2 million in sales milestones by Ocumension</a:t>
              </a:r>
              <a:r>
                <a:rPr lang="en-US" sz="1800" b="1" i="0" u="none" strike="noStrike" cap="none" baseline="30000">
                  <a:solidFill>
                    <a:srgbClr val="FEFFFF"/>
                  </a:solidFill>
                  <a:latin typeface="OblikW01-Light" panose="02000503000000020004" pitchFamily="50" charset="0"/>
                  <a:sym typeface="Arial"/>
                </a:rPr>
                <a:t> </a:t>
              </a:r>
              <a:endParaRPr lang="en-US" sz="1800" b="1" baseline="30000">
                <a:solidFill>
                  <a:srgbClr val="FEFFFF"/>
                </a:solidFill>
                <a:latin typeface="OblikW01-Light" panose="02000503000000020004" pitchFamily="50" charset="0"/>
              </a:endParaRPr>
            </a:p>
            <a:p>
              <a:pPr marL="285750" lvl="0" indent="-285750">
                <a:spcBef>
                  <a:spcPts val="300"/>
                </a:spcBef>
                <a:buClr>
                  <a:schemeClr val="lt2"/>
                </a:buClr>
                <a:buSzPts val="1400"/>
                <a:buFont typeface="Noto Sans Symbols"/>
                <a:buChar char="✔"/>
              </a:pPr>
              <a:r>
                <a:rPr lang="en-US" sz="1800" b="1">
                  <a:solidFill>
                    <a:srgbClr val="FEFFFF"/>
                  </a:solidFill>
                  <a:latin typeface="OblikW01-Light" panose="02000503000000020004" pitchFamily="50" charset="0"/>
                  <a:sym typeface="Calibri"/>
                </a:rPr>
                <a:t>Will be manufactured by Ocumension in their state-of-the art Chinese factory and commercialized by their existing sales team</a:t>
              </a:r>
              <a:endParaRPr sz="1800" b="1">
                <a:solidFill>
                  <a:srgbClr val="FEFFFF"/>
                </a:solidFill>
                <a:latin typeface="OblikW01-Light" panose="02000503000000020004" pitchFamily="50" charset="0"/>
                <a:sym typeface="Calibri"/>
              </a:endParaRPr>
            </a:p>
          </p:txBody>
        </p:sp>
      </p:grpSp>
      <p:sp>
        <p:nvSpPr>
          <p:cNvPr id="337" name="Google Shape;337;p10"/>
          <p:cNvSpPr txBox="1"/>
          <p:nvPr/>
        </p:nvSpPr>
        <p:spPr>
          <a:xfrm>
            <a:off x="1102991" y="3860906"/>
            <a:ext cx="1376738"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15D22"/>
              </a:buClr>
              <a:buSzPts val="1600"/>
              <a:buFont typeface="Arial"/>
              <a:buNone/>
            </a:pPr>
            <a:r>
              <a:rPr lang="en-US" sz="1600" b="0" i="0" u="none" strike="noStrike" cap="none">
                <a:solidFill>
                  <a:srgbClr val="F15D22"/>
                </a:solidFill>
                <a:latin typeface="Arial"/>
                <a:ea typeface="Arial"/>
                <a:cs typeface="Arial"/>
                <a:sym typeface="Arial"/>
              </a:rPr>
              <a:t>ZERVIATE</a:t>
            </a:r>
            <a:r>
              <a:rPr lang="en-US" sz="1600" baseline="30000">
                <a:solidFill>
                  <a:srgbClr val="F15D22"/>
                </a:solidFill>
              </a:rPr>
              <a:t>2</a:t>
            </a:r>
            <a:endParaRPr baseline="30000"/>
          </a:p>
        </p:txBody>
      </p:sp>
      <p:sp>
        <p:nvSpPr>
          <p:cNvPr id="338" name="Google Shape;338;p10"/>
          <p:cNvSpPr txBox="1"/>
          <p:nvPr/>
        </p:nvSpPr>
        <p:spPr>
          <a:xfrm>
            <a:off x="1102991" y="1562813"/>
            <a:ext cx="1665738"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7DC3"/>
              </a:buClr>
              <a:buSzPts val="1600"/>
              <a:buFont typeface="Arial"/>
              <a:buNone/>
            </a:pPr>
            <a:r>
              <a:rPr lang="en-US" sz="1600" b="0" i="0" u="none" strike="noStrike" cap="none">
                <a:solidFill>
                  <a:srgbClr val="007DC3"/>
                </a:solidFill>
                <a:latin typeface="Arial"/>
                <a:ea typeface="Arial"/>
                <a:cs typeface="Arial"/>
                <a:sym typeface="Arial"/>
              </a:rPr>
              <a:t>VYZULTA </a:t>
            </a:r>
            <a:endParaRPr/>
          </a:p>
        </p:txBody>
      </p:sp>
      <p:pic>
        <p:nvPicPr>
          <p:cNvPr id="4" name="Google Shape;332;p10">
            <a:extLst>
              <a:ext uri="{FF2B5EF4-FFF2-40B4-BE49-F238E27FC236}">
                <a16:creationId xmlns:a16="http://schemas.microsoft.com/office/drawing/2014/main" id="{A9F3FAEB-54C3-CB92-0FC4-4D5957B34850}"/>
              </a:ext>
            </a:extLst>
          </p:cNvPr>
          <p:cNvPicPr preferRelativeResize="0"/>
          <p:nvPr/>
        </p:nvPicPr>
        <p:blipFill rotWithShape="1">
          <a:blip r:embed="rId3">
            <a:alphaModFix/>
          </a:blip>
          <a:srcRect/>
          <a:stretch/>
        </p:blipFill>
        <p:spPr>
          <a:xfrm>
            <a:off x="1267581" y="1842723"/>
            <a:ext cx="1819124" cy="667833"/>
          </a:xfrm>
          <a:prstGeom prst="rect">
            <a:avLst/>
          </a:prstGeom>
          <a:noFill/>
          <a:ln>
            <a:noFill/>
          </a:ln>
        </p:spPr>
      </p:pic>
      <p:sp>
        <p:nvSpPr>
          <p:cNvPr id="3" name="Google Shape;340;p10">
            <a:extLst>
              <a:ext uri="{FF2B5EF4-FFF2-40B4-BE49-F238E27FC236}">
                <a16:creationId xmlns:a16="http://schemas.microsoft.com/office/drawing/2014/main" id="{2543C7C5-E71C-38C8-0A7F-8C3E66AC1CEE}"/>
              </a:ext>
            </a:extLst>
          </p:cNvPr>
          <p:cNvSpPr txBox="1"/>
          <p:nvPr/>
        </p:nvSpPr>
        <p:spPr>
          <a:xfrm>
            <a:off x="1073672" y="4815800"/>
            <a:ext cx="2634697"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539B"/>
              </a:buClr>
              <a:buSzPts val="1200"/>
              <a:buFont typeface="Arial"/>
              <a:buNone/>
            </a:pPr>
            <a:r>
              <a:rPr lang="en-US" sz="1200">
                <a:solidFill>
                  <a:schemeClr val="bg1"/>
                </a:solidFill>
                <a:latin typeface="OblikW01-Light" panose="02000503000000020004" pitchFamily="50" charset="0"/>
              </a:rPr>
              <a:t>Approved</a:t>
            </a:r>
            <a:r>
              <a:rPr lang="en-US" sz="1200" b="0" i="0" u="none" strike="noStrike" cap="none">
                <a:solidFill>
                  <a:schemeClr val="bg1"/>
                </a:solidFill>
                <a:latin typeface="OblikW01-Light" panose="02000503000000020004" pitchFamily="50" charset="0"/>
                <a:sym typeface="Arial"/>
              </a:rPr>
              <a:t> in China in 2024</a:t>
            </a:r>
            <a:r>
              <a:rPr lang="en-US" sz="1200" b="0" i="0" u="none" strike="noStrike" cap="none" baseline="30000">
                <a:solidFill>
                  <a:schemeClr val="bg1"/>
                </a:solidFill>
                <a:latin typeface="OblikW01-Light" panose="02000503000000020004" pitchFamily="50" charset="0"/>
                <a:sym typeface="Arial"/>
              </a:rPr>
              <a:t>3</a:t>
            </a:r>
          </a:p>
        </p:txBody>
      </p:sp>
      <p:pic>
        <p:nvPicPr>
          <p:cNvPr id="5" name="Google Shape;331;p10">
            <a:extLst>
              <a:ext uri="{FF2B5EF4-FFF2-40B4-BE49-F238E27FC236}">
                <a16:creationId xmlns:a16="http://schemas.microsoft.com/office/drawing/2014/main" id="{64889AE7-EAC3-2BA1-78E0-26609B4FAF2A}"/>
              </a:ext>
            </a:extLst>
          </p:cNvPr>
          <p:cNvPicPr preferRelativeResize="0"/>
          <p:nvPr/>
        </p:nvPicPr>
        <p:blipFill rotWithShape="1">
          <a:blip r:embed="rId4">
            <a:alphaModFix/>
          </a:blip>
          <a:srcRect t="11899"/>
          <a:stretch/>
        </p:blipFill>
        <p:spPr>
          <a:xfrm>
            <a:off x="1470719" y="4190464"/>
            <a:ext cx="1538576" cy="671822"/>
          </a:xfrm>
          <a:prstGeom prst="rect">
            <a:avLst/>
          </a:prstGeom>
          <a:noFill/>
          <a:ln>
            <a:noFill/>
          </a:ln>
        </p:spPr>
      </p:pic>
      <p:sp>
        <p:nvSpPr>
          <p:cNvPr id="2" name="Google Shape;340;p10">
            <a:extLst>
              <a:ext uri="{FF2B5EF4-FFF2-40B4-BE49-F238E27FC236}">
                <a16:creationId xmlns:a16="http://schemas.microsoft.com/office/drawing/2014/main" id="{C32035FE-DE6D-ABA7-928C-E1FB308A6E39}"/>
              </a:ext>
            </a:extLst>
          </p:cNvPr>
          <p:cNvSpPr txBox="1"/>
          <p:nvPr/>
        </p:nvSpPr>
        <p:spPr>
          <a:xfrm>
            <a:off x="1102992" y="2451952"/>
            <a:ext cx="260537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539B"/>
              </a:buClr>
              <a:buSzPts val="1200"/>
              <a:buFont typeface="Arial"/>
              <a:buNone/>
            </a:pPr>
            <a:r>
              <a:rPr lang="en-US" sz="1200" b="0" i="0" u="none" strike="noStrike" cap="none">
                <a:solidFill>
                  <a:schemeClr val="bg1"/>
                </a:solidFill>
                <a:latin typeface="OblikW01-Light" panose="02000503000000020004" pitchFamily="50" charset="0"/>
                <a:sym typeface="Arial"/>
              </a:rPr>
              <a:t>Marketed in &gt;15 countries and territories, including the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C335B6E0-714A-66A7-C489-64790AC2A504}"/>
              </a:ext>
            </a:extLst>
          </p:cNvPr>
          <p:cNvSpPr>
            <a:spLocks noGrp="1"/>
          </p:cNvSpPr>
          <p:nvPr>
            <p:ph type="title"/>
          </p:nvPr>
        </p:nvSpPr>
        <p:spPr>
          <a:xfrm>
            <a:off x="613151" y="393510"/>
            <a:ext cx="11201400" cy="552450"/>
          </a:xfrm>
        </p:spPr>
        <p:txBody>
          <a:bodyPr/>
          <a:lstStyle/>
          <a:p>
            <a:pPr>
              <a:defRPr/>
            </a:pPr>
            <a:r>
              <a:rPr lang="en-US" b="1">
                <a:solidFill>
                  <a:schemeClr val="accent4">
                    <a:lumMod val="75000"/>
                  </a:schemeClr>
                </a:solidFill>
                <a:latin typeface="OblikW01-Bold" panose="02000503000000020004" pitchFamily="2" charset="0"/>
              </a:rPr>
              <a:t>NCX 1728: Research collaboration with </a:t>
            </a:r>
            <a:r>
              <a:rPr lang="en-US" b="1" err="1">
                <a:solidFill>
                  <a:schemeClr val="accent4">
                    <a:lumMod val="75000"/>
                  </a:schemeClr>
                </a:solidFill>
                <a:latin typeface="OblikW01-Bold" panose="02000503000000020004" pitchFamily="2" charset="0"/>
              </a:rPr>
              <a:t>Glaukos</a:t>
            </a:r>
            <a:endParaRPr lang="en-GB" b="1">
              <a:solidFill>
                <a:schemeClr val="accent4">
                  <a:lumMod val="75000"/>
                </a:schemeClr>
              </a:solidFill>
              <a:latin typeface="OblikW01-Bold" panose="02000503000000020004" pitchFamily="2" charset="0"/>
              <a:ea typeface="+mj-ea"/>
            </a:endParaRPr>
          </a:p>
        </p:txBody>
      </p:sp>
      <p:grpSp>
        <p:nvGrpSpPr>
          <p:cNvPr id="13" name="Group 12">
            <a:extLst>
              <a:ext uri="{FF2B5EF4-FFF2-40B4-BE49-F238E27FC236}">
                <a16:creationId xmlns:a16="http://schemas.microsoft.com/office/drawing/2014/main" id="{20D8D505-CFEC-0E5B-FD2F-1AF2E534DAB2}"/>
              </a:ext>
            </a:extLst>
          </p:cNvPr>
          <p:cNvGrpSpPr/>
          <p:nvPr/>
        </p:nvGrpSpPr>
        <p:grpSpPr>
          <a:xfrm>
            <a:off x="738530" y="4586067"/>
            <a:ext cx="5826765" cy="1605925"/>
            <a:chOff x="738530" y="4562631"/>
            <a:chExt cx="11085546" cy="1653198"/>
          </a:xfrm>
        </p:grpSpPr>
        <p:sp>
          <p:nvSpPr>
            <p:cNvPr id="14" name="Rounded Rectangle 2">
              <a:extLst>
                <a:ext uri="{FF2B5EF4-FFF2-40B4-BE49-F238E27FC236}">
                  <a16:creationId xmlns:a16="http://schemas.microsoft.com/office/drawing/2014/main" id="{752D26D3-A213-5897-E65B-AC1E64A96A29}"/>
                </a:ext>
              </a:extLst>
            </p:cNvPr>
            <p:cNvSpPr/>
            <p:nvPr/>
          </p:nvSpPr>
          <p:spPr>
            <a:xfrm>
              <a:off x="738530" y="4562631"/>
              <a:ext cx="11085546" cy="1638845"/>
            </a:xfrm>
            <a:prstGeom prst="roundRect">
              <a:avLst>
                <a:gd name="adj" fmla="val 0"/>
              </a:avLst>
            </a:prstGeom>
            <a:gradFill>
              <a:gsLst>
                <a:gs pos="100000">
                  <a:srgbClr val="FFFFFF"/>
                </a:gs>
                <a:gs pos="0">
                  <a:srgbClr val="CECEC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a:ln>
                  <a:noFill/>
                </a:ln>
                <a:solidFill>
                  <a:srgbClr val="000000"/>
                </a:solidFill>
                <a:effectLst/>
                <a:uLnTx/>
                <a:uFillTx/>
                <a:latin typeface="OblikW01-Light" panose="02000503000000020004" pitchFamily="50" charset="0"/>
                <a:ea typeface="+mn-ea"/>
                <a:cs typeface="+mn-cs"/>
                <a:sym typeface="Arial"/>
              </a:endParaRPr>
            </a:p>
          </p:txBody>
        </p:sp>
        <p:sp>
          <p:nvSpPr>
            <p:cNvPr id="15" name="Rounded Rectangle 3">
              <a:extLst>
                <a:ext uri="{FF2B5EF4-FFF2-40B4-BE49-F238E27FC236}">
                  <a16:creationId xmlns:a16="http://schemas.microsoft.com/office/drawing/2014/main" id="{695B4970-7C53-8068-CA20-2A752DB2E5B2}"/>
                </a:ext>
              </a:extLst>
            </p:cNvPr>
            <p:cNvSpPr/>
            <p:nvPr/>
          </p:nvSpPr>
          <p:spPr>
            <a:xfrm>
              <a:off x="889988" y="4679113"/>
              <a:ext cx="2825733" cy="1391945"/>
            </a:xfrm>
            <a:prstGeom prst="roundRect">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a:ln>
                  <a:noFill/>
                </a:ln>
                <a:solidFill>
                  <a:srgbClr val="000000"/>
                </a:solidFill>
                <a:effectLst/>
                <a:uLnTx/>
                <a:uFillTx/>
                <a:latin typeface="OblikW01-Light" panose="02000503000000020004" pitchFamily="50" charset="0"/>
                <a:ea typeface="+mn-ea"/>
                <a:cs typeface="+mn-cs"/>
                <a:sym typeface="Arial"/>
              </a:endParaRPr>
            </a:p>
          </p:txBody>
        </p:sp>
        <p:pic>
          <p:nvPicPr>
            <p:cNvPr id="16" name="Texture">
              <a:extLst>
                <a:ext uri="{FF2B5EF4-FFF2-40B4-BE49-F238E27FC236}">
                  <a16:creationId xmlns:a16="http://schemas.microsoft.com/office/drawing/2014/main" id="{E4FBC5E0-DA76-1F70-A1C0-DCCF9C10A64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77744" y="5210402"/>
              <a:ext cx="1391943" cy="459786"/>
            </a:xfrm>
            <a:prstGeom prst="rect">
              <a:avLst/>
            </a:prstGeom>
          </p:spPr>
        </p:pic>
        <p:sp>
          <p:nvSpPr>
            <p:cNvPr id="17" name="Rectangle 16">
              <a:extLst>
                <a:ext uri="{FF2B5EF4-FFF2-40B4-BE49-F238E27FC236}">
                  <a16:creationId xmlns:a16="http://schemas.microsoft.com/office/drawing/2014/main" id="{78A9737A-2D7F-326F-8FA6-9349B69EC027}"/>
                </a:ext>
              </a:extLst>
            </p:cNvPr>
            <p:cNvSpPr/>
            <p:nvPr/>
          </p:nvSpPr>
          <p:spPr>
            <a:xfrm>
              <a:off x="921168" y="5071384"/>
              <a:ext cx="2755972" cy="60740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EFFFF"/>
                  </a:solidFill>
                  <a:effectLst/>
                  <a:uLnTx/>
                  <a:uFillTx/>
                  <a:latin typeface="OblikW01-Bold" panose="02000503000000020004" pitchFamily="50" charset="0"/>
                  <a:cs typeface="Arial" panose="020B0604020202020204" pitchFamily="34" charset="0"/>
                  <a:sym typeface="Arial"/>
                </a:rPr>
                <a:t>Collaboration with Glaukos</a:t>
              </a:r>
            </a:p>
          </p:txBody>
        </p:sp>
        <p:sp>
          <p:nvSpPr>
            <p:cNvPr id="18" name="Rectangle 17">
              <a:extLst>
                <a:ext uri="{FF2B5EF4-FFF2-40B4-BE49-F238E27FC236}">
                  <a16:creationId xmlns:a16="http://schemas.microsoft.com/office/drawing/2014/main" id="{3172EAB9-EE3A-7F57-AF5D-FDDC3ADFABEB}"/>
                </a:ext>
              </a:extLst>
            </p:cNvPr>
            <p:cNvSpPr/>
            <p:nvPr/>
          </p:nvSpPr>
          <p:spPr>
            <a:xfrm>
              <a:off x="4015798" y="4564186"/>
              <a:ext cx="7739167" cy="1651643"/>
            </a:xfrm>
            <a:prstGeom prst="rect">
              <a:avLst/>
            </a:prstGeom>
          </p:spPr>
          <p:txBody>
            <a:bodyPr wrap="square">
              <a:spAutoFit/>
            </a:bodyPr>
            <a:lstStyle/>
            <a:p>
              <a:pPr marL="14288" marR="0" lvl="1" indent="0" algn="l" defTabSz="914400" rtl="0" eaLnBrk="1" fontAlgn="auto" latinLnBrk="0" hangingPunct="1">
                <a:lnSpc>
                  <a:spcPct val="110000"/>
                </a:lnSpc>
                <a:spcBef>
                  <a:spcPts val="800"/>
                </a:spcBef>
                <a:spcAft>
                  <a:spcPts val="0"/>
                </a:spcAft>
                <a:buClr>
                  <a:srgbClr val="000000"/>
                </a:buClr>
                <a:buSzTx/>
                <a:buFont typeface="Arial"/>
                <a:buNone/>
                <a:tabLst/>
                <a:defRPr/>
              </a:pPr>
              <a:r>
                <a:rPr lang="en-US" b="1">
                  <a:solidFill>
                    <a:srgbClr val="000000">
                      <a:lumMod val="95000"/>
                      <a:lumOff val="5000"/>
                    </a:srgbClr>
                  </a:solidFill>
                  <a:latin typeface="OblikW01-Light" panose="02000503000000020004" pitchFamily="50" charset="0"/>
                  <a:cs typeface="Arial" panose="020B0604020202020204" pitchFamily="34" charset="0"/>
                </a:rPr>
                <a:t>Exclusive r</a:t>
              </a:r>
              <a:r>
                <a:rPr kumimoji="0" lang="en-US" sz="1400" b="1" i="0" u="none" strike="noStrike" kern="0" cap="none" spc="0" normalizeH="0" baseline="0" noProof="0" err="1">
                  <a:ln>
                    <a:noFill/>
                  </a:ln>
                  <a:solidFill>
                    <a:srgbClr val="000000">
                      <a:lumMod val="95000"/>
                      <a:lumOff val="5000"/>
                    </a:srgbClr>
                  </a:solidFill>
                  <a:effectLst/>
                  <a:uLnTx/>
                  <a:uFillTx/>
                  <a:latin typeface="OblikW01-Light" panose="02000503000000020004" pitchFamily="50" charset="0"/>
                  <a:cs typeface="Arial" panose="020B0604020202020204" pitchFamily="34" charset="0"/>
                  <a:sym typeface="Arial"/>
                </a:rPr>
                <a:t>esearch</a:t>
              </a:r>
              <a:r>
                <a:rPr kumimoji="0" lang="en-US" sz="1400" b="1" i="0" u="none" strike="noStrike" kern="0" cap="none" spc="0" normalizeH="0" baseline="0" noProof="0">
                  <a:ln>
                    <a:noFill/>
                  </a:ln>
                  <a:solidFill>
                    <a:srgbClr val="000000">
                      <a:lumMod val="95000"/>
                      <a:lumOff val="5000"/>
                    </a:srgbClr>
                  </a:solidFill>
                  <a:effectLst/>
                  <a:uLnTx/>
                  <a:uFillTx/>
                  <a:latin typeface="OblikW01-Light" panose="02000503000000020004" pitchFamily="50" charset="0"/>
                  <a:cs typeface="Arial" panose="020B0604020202020204" pitchFamily="34" charset="0"/>
                  <a:sym typeface="Arial"/>
                </a:rPr>
                <a:t> and global licensing option agreement</a:t>
              </a:r>
            </a:p>
            <a:p>
              <a:pPr marL="14288" marR="0" lvl="1" indent="0" algn="l" defTabSz="914400" rtl="0" eaLnBrk="1" fontAlgn="auto" latinLnBrk="0" hangingPunct="1">
                <a:lnSpc>
                  <a:spcPct val="110000"/>
                </a:lnSpc>
                <a:spcBef>
                  <a:spcPts val="800"/>
                </a:spcBef>
                <a:spcAft>
                  <a:spcPts val="0"/>
                </a:spcAft>
                <a:buClr>
                  <a:srgbClr val="000000"/>
                </a:buClr>
                <a:buSzTx/>
                <a:buFont typeface="Arial"/>
                <a:buNone/>
                <a:tabLst/>
                <a:defRPr/>
              </a:pPr>
              <a:r>
                <a:rPr lang="en-US" b="1">
                  <a:solidFill>
                    <a:srgbClr val="000000">
                      <a:lumMod val="95000"/>
                      <a:lumOff val="5000"/>
                    </a:srgbClr>
                  </a:solidFill>
                  <a:latin typeface="OblikW01-Light" panose="02000503000000020004" pitchFamily="50" charset="0"/>
                  <a:cs typeface="Arial" panose="020B0604020202020204" pitchFamily="34" charset="0"/>
                </a:rPr>
                <a:t>P</a:t>
              </a:r>
              <a:r>
                <a:rPr kumimoji="0" lang="en-US" sz="1400" b="1" i="0" u="none" strike="noStrike" kern="0" cap="none" spc="0" normalizeH="0" baseline="0" noProof="0">
                  <a:ln>
                    <a:noFill/>
                  </a:ln>
                  <a:solidFill>
                    <a:srgbClr val="000000">
                      <a:lumMod val="95000"/>
                      <a:lumOff val="5000"/>
                    </a:srgbClr>
                  </a:solidFill>
                  <a:effectLst/>
                  <a:uLnTx/>
                  <a:uFillTx/>
                  <a:latin typeface="OblikW01-Light" panose="02000503000000020004" pitchFamily="50" charset="0"/>
                  <a:cs typeface="Arial" panose="020B0604020202020204" pitchFamily="34" charset="0"/>
                  <a:sym typeface="Arial"/>
                </a:rPr>
                <a:t>re-clinical research program exploring indications for the treatment of glaucoma, including neuroprotection, and in the treatment of retinal diseases</a:t>
              </a:r>
              <a:endParaRPr kumimoji="0" lang="en-US" sz="1400" b="1" i="0" u="none" strike="noStrike" kern="0" cap="none" spc="0" normalizeH="0" baseline="0" noProof="0">
                <a:ln>
                  <a:noFill/>
                </a:ln>
                <a:solidFill>
                  <a:srgbClr val="FF0000"/>
                </a:solidFill>
                <a:effectLst/>
                <a:uLnTx/>
                <a:uFillTx/>
                <a:latin typeface="OblikW01-Light" panose="02000503000000020004" pitchFamily="50" charset="0"/>
                <a:cs typeface="Arial" panose="020B0604020202020204" pitchFamily="34" charset="0"/>
                <a:sym typeface="Arial"/>
              </a:endParaRPr>
            </a:p>
          </p:txBody>
        </p:sp>
      </p:grpSp>
      <p:grpSp>
        <p:nvGrpSpPr>
          <p:cNvPr id="19" name="Group 18">
            <a:extLst>
              <a:ext uri="{FF2B5EF4-FFF2-40B4-BE49-F238E27FC236}">
                <a16:creationId xmlns:a16="http://schemas.microsoft.com/office/drawing/2014/main" id="{0ECED7D9-FEF8-40A2-BEBC-A55A4E2FD8D2}"/>
              </a:ext>
            </a:extLst>
          </p:cNvPr>
          <p:cNvGrpSpPr/>
          <p:nvPr/>
        </p:nvGrpSpPr>
        <p:grpSpPr>
          <a:xfrm>
            <a:off x="738530" y="2822788"/>
            <a:ext cx="5826766" cy="1591985"/>
            <a:chOff x="738530" y="2822787"/>
            <a:chExt cx="11085547" cy="1638845"/>
          </a:xfrm>
        </p:grpSpPr>
        <p:sp>
          <p:nvSpPr>
            <p:cNvPr id="20" name="Rounded Rectangle 8">
              <a:extLst>
                <a:ext uri="{FF2B5EF4-FFF2-40B4-BE49-F238E27FC236}">
                  <a16:creationId xmlns:a16="http://schemas.microsoft.com/office/drawing/2014/main" id="{FA2F07D6-E08C-1D06-2D65-3B13A4DCFD2E}"/>
                </a:ext>
              </a:extLst>
            </p:cNvPr>
            <p:cNvSpPr/>
            <p:nvPr/>
          </p:nvSpPr>
          <p:spPr>
            <a:xfrm>
              <a:off x="738530" y="2822787"/>
              <a:ext cx="11085546" cy="1638845"/>
            </a:xfrm>
            <a:prstGeom prst="roundRect">
              <a:avLst>
                <a:gd name="adj" fmla="val 0"/>
              </a:avLst>
            </a:prstGeom>
            <a:gradFill>
              <a:gsLst>
                <a:gs pos="100000">
                  <a:srgbClr val="FFFFFF"/>
                </a:gs>
                <a:gs pos="0">
                  <a:srgbClr val="CECEC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a:ln>
                  <a:noFill/>
                </a:ln>
                <a:solidFill>
                  <a:srgbClr val="000000"/>
                </a:solidFill>
                <a:effectLst/>
                <a:uLnTx/>
                <a:uFillTx/>
                <a:latin typeface="OblikW01-Light" panose="02000503000000020004" pitchFamily="50" charset="0"/>
                <a:ea typeface="+mn-ea"/>
                <a:cs typeface="+mn-cs"/>
                <a:sym typeface="Arial"/>
              </a:endParaRPr>
            </a:p>
          </p:txBody>
        </p:sp>
        <p:sp>
          <p:nvSpPr>
            <p:cNvPr id="21" name="Rounded Rectangle 9">
              <a:extLst>
                <a:ext uri="{FF2B5EF4-FFF2-40B4-BE49-F238E27FC236}">
                  <a16:creationId xmlns:a16="http://schemas.microsoft.com/office/drawing/2014/main" id="{C3B7D630-4EA1-5B32-377B-4EBAE5CFAB32}"/>
                </a:ext>
              </a:extLst>
            </p:cNvPr>
            <p:cNvSpPr/>
            <p:nvPr/>
          </p:nvSpPr>
          <p:spPr>
            <a:xfrm>
              <a:off x="921168" y="2952357"/>
              <a:ext cx="2816470" cy="139194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a:ln>
                  <a:noFill/>
                </a:ln>
                <a:solidFill>
                  <a:srgbClr val="000000"/>
                </a:solidFill>
                <a:effectLst/>
                <a:uLnTx/>
                <a:uFillTx/>
                <a:latin typeface="OblikW01-Light" panose="02000503000000020004" pitchFamily="50" charset="0"/>
                <a:ea typeface="+mn-ea"/>
                <a:cs typeface="+mn-cs"/>
                <a:sym typeface="Arial"/>
              </a:endParaRPr>
            </a:p>
          </p:txBody>
        </p:sp>
        <p:sp>
          <p:nvSpPr>
            <p:cNvPr id="22" name="Rectangle 21">
              <a:extLst>
                <a:ext uri="{FF2B5EF4-FFF2-40B4-BE49-F238E27FC236}">
                  <a16:creationId xmlns:a16="http://schemas.microsoft.com/office/drawing/2014/main" id="{6DBE08B7-164F-99F6-FE71-5A8E416D98D0}"/>
                </a:ext>
              </a:extLst>
            </p:cNvPr>
            <p:cNvSpPr/>
            <p:nvPr/>
          </p:nvSpPr>
          <p:spPr>
            <a:xfrm>
              <a:off x="967913" y="3102459"/>
              <a:ext cx="2741815" cy="113968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EFFFF"/>
                  </a:solidFill>
                  <a:effectLst/>
                  <a:uLnTx/>
                  <a:uFillTx/>
                  <a:latin typeface="OblikW01-Bold" panose="02000503000000020004" pitchFamily="50" charset="0"/>
                  <a:cs typeface="Arial" panose="020B0604020202020204" pitchFamily="34" charset="0"/>
                  <a:sym typeface="Arial"/>
                </a:rPr>
                <a:t>Potential in </a:t>
              </a:r>
              <a:r>
                <a:rPr lang="en-US" b="1">
                  <a:solidFill>
                    <a:srgbClr val="FEFFFF"/>
                  </a:solidFill>
                  <a:latin typeface="OblikW01-Bold" panose="02000503000000020004" pitchFamily="50" charset="0"/>
                  <a:cs typeface="Arial" panose="020B0604020202020204" pitchFamily="34" charset="0"/>
                </a:rPr>
                <a:t>multiple ophthalmic</a:t>
              </a:r>
              <a:r>
                <a:rPr kumimoji="0" lang="en-US" sz="1400" b="1" i="0" u="none" strike="noStrike" kern="0" cap="none" spc="0" normalizeH="0" baseline="0" noProof="0">
                  <a:ln>
                    <a:noFill/>
                  </a:ln>
                  <a:solidFill>
                    <a:srgbClr val="FEFFFF"/>
                  </a:solidFill>
                  <a:effectLst/>
                  <a:uLnTx/>
                  <a:uFillTx/>
                  <a:latin typeface="OblikW01-Bold" panose="02000503000000020004" pitchFamily="50" charset="0"/>
                  <a:cs typeface="Arial" panose="020B0604020202020204" pitchFamily="34" charset="0"/>
                  <a:sym typeface="Arial"/>
                </a:rPr>
                <a:t> conditions</a:t>
              </a:r>
            </a:p>
          </p:txBody>
        </p:sp>
        <p:sp>
          <p:nvSpPr>
            <p:cNvPr id="23" name="Rectangle 22">
              <a:extLst>
                <a:ext uri="{FF2B5EF4-FFF2-40B4-BE49-F238E27FC236}">
                  <a16:creationId xmlns:a16="http://schemas.microsoft.com/office/drawing/2014/main" id="{9F86BB7F-FD16-0E54-6335-379BAE1ABB5A}"/>
                </a:ext>
              </a:extLst>
            </p:cNvPr>
            <p:cNvSpPr/>
            <p:nvPr/>
          </p:nvSpPr>
          <p:spPr>
            <a:xfrm>
              <a:off x="3946687" y="3006608"/>
              <a:ext cx="7877390" cy="1302063"/>
            </a:xfrm>
            <a:prstGeom prst="rect">
              <a:avLst/>
            </a:prstGeom>
          </p:spPr>
          <p:txBody>
            <a:bodyPr wrap="square" lIns="91440" tIns="45720" rIns="91440" bIns="45720" anchor="t">
              <a:spAutoFit/>
            </a:bodyPr>
            <a:lstStyle/>
            <a:p>
              <a:pPr marL="13970" lvl="1">
                <a:lnSpc>
                  <a:spcPct val="110000"/>
                </a:lnSpc>
                <a:spcBef>
                  <a:spcPts val="600"/>
                </a:spcBef>
                <a:defRPr/>
              </a:pPr>
              <a:r>
                <a:rPr kumimoji="0" lang="en-US" sz="1400" b="1" i="0" u="none" strike="noStrike" kern="0" cap="none" spc="0" normalizeH="0" baseline="0" noProof="0">
                  <a:ln>
                    <a:noFill/>
                  </a:ln>
                  <a:solidFill>
                    <a:srgbClr val="000000"/>
                  </a:solidFill>
                  <a:effectLst/>
                  <a:uLnTx/>
                  <a:uFillTx/>
                  <a:latin typeface="OblikW01-Light"/>
                  <a:sym typeface="Arial"/>
                </a:rPr>
                <a:t>NO </a:t>
              </a:r>
              <a:r>
                <a:rPr lang="en-US" b="1">
                  <a:latin typeface="OblikW01-Light"/>
                </a:rPr>
                <a:t>is an important mediator </a:t>
              </a:r>
              <a:r>
                <a:rPr kumimoji="0" lang="en-US" sz="1400" b="1" i="0" u="none" strike="noStrike" kern="0" cap="none" spc="0" normalizeH="0" baseline="0" noProof="0">
                  <a:ln>
                    <a:noFill/>
                  </a:ln>
                  <a:solidFill>
                    <a:srgbClr val="000000"/>
                  </a:solidFill>
                  <a:effectLst/>
                  <a:uLnTx/>
                  <a:uFillTx/>
                  <a:latin typeface="OblikW01-Light"/>
                  <a:sym typeface="Arial"/>
                </a:rPr>
                <a:t>in both IOP </a:t>
              </a:r>
              <a:r>
                <a:rPr lang="en-US" b="1">
                  <a:latin typeface="OblikW01-Light"/>
                </a:rPr>
                <a:t>control and</a:t>
              </a:r>
              <a:r>
                <a:rPr kumimoji="0" lang="en-US" sz="1400" b="1" i="0" u="none" strike="noStrike" kern="0" cap="none" spc="0" normalizeH="0" baseline="0" noProof="0">
                  <a:ln>
                    <a:noFill/>
                  </a:ln>
                  <a:solidFill>
                    <a:srgbClr val="000000"/>
                  </a:solidFill>
                  <a:effectLst/>
                  <a:uLnTx/>
                  <a:uFillTx/>
                  <a:latin typeface="OblikW01-Light"/>
                  <a:sym typeface="Arial"/>
                </a:rPr>
                <a:t> in ocular blood flow </a:t>
              </a:r>
              <a:r>
                <a:rPr lang="en-US" b="1">
                  <a:latin typeface="OblikW01-Light"/>
                </a:rPr>
                <a:t>and plays a role </a:t>
              </a:r>
              <a:r>
                <a:rPr kumimoji="0" lang="en-US" sz="1400" b="1" i="0" u="none" strike="noStrike" kern="0" cap="none" spc="0" normalizeH="0" baseline="0" noProof="0">
                  <a:ln>
                    <a:noFill/>
                  </a:ln>
                  <a:solidFill>
                    <a:srgbClr val="000000"/>
                  </a:solidFill>
                  <a:effectLst/>
                  <a:uLnTx/>
                  <a:uFillTx/>
                  <a:latin typeface="OblikW01-Light"/>
                  <a:sym typeface="Arial"/>
                </a:rPr>
                <a:t>in a number of retinal conditions where dysfunctional ocular perfusion are key features in disease progression</a:t>
              </a:r>
              <a:endParaRPr lang="en-US">
                <a:latin typeface="OblikW01-Light"/>
              </a:endParaRPr>
            </a:p>
          </p:txBody>
        </p:sp>
        <p:pic>
          <p:nvPicPr>
            <p:cNvPr id="24" name="Texture">
              <a:extLst>
                <a:ext uri="{FF2B5EF4-FFF2-40B4-BE49-F238E27FC236}">
                  <a16:creationId xmlns:a16="http://schemas.microsoft.com/office/drawing/2014/main" id="{1F23C58C-83EF-4CCB-A005-FEA97ED7ACF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45511" y="3438671"/>
              <a:ext cx="1391943" cy="592308"/>
            </a:xfrm>
            <a:prstGeom prst="rect">
              <a:avLst/>
            </a:prstGeom>
          </p:spPr>
        </p:pic>
      </p:grpSp>
      <p:grpSp>
        <p:nvGrpSpPr>
          <p:cNvPr id="25" name="Group 24">
            <a:extLst>
              <a:ext uri="{FF2B5EF4-FFF2-40B4-BE49-F238E27FC236}">
                <a16:creationId xmlns:a16="http://schemas.microsoft.com/office/drawing/2014/main" id="{8FC69961-ADDA-23FC-55FB-B1D412185179}"/>
              </a:ext>
            </a:extLst>
          </p:cNvPr>
          <p:cNvGrpSpPr/>
          <p:nvPr/>
        </p:nvGrpSpPr>
        <p:grpSpPr>
          <a:xfrm>
            <a:off x="738530" y="1035897"/>
            <a:ext cx="6148045" cy="1637689"/>
            <a:chOff x="738530" y="1035897"/>
            <a:chExt cx="11696789" cy="1685894"/>
          </a:xfrm>
        </p:grpSpPr>
        <p:sp>
          <p:nvSpPr>
            <p:cNvPr id="26" name="Rounded Rectangle 14">
              <a:extLst>
                <a:ext uri="{FF2B5EF4-FFF2-40B4-BE49-F238E27FC236}">
                  <a16:creationId xmlns:a16="http://schemas.microsoft.com/office/drawing/2014/main" id="{E490F6B9-AE30-C1D5-C08A-465B228B3200}"/>
                </a:ext>
              </a:extLst>
            </p:cNvPr>
            <p:cNvSpPr/>
            <p:nvPr/>
          </p:nvSpPr>
          <p:spPr>
            <a:xfrm>
              <a:off x="738530" y="1035897"/>
              <a:ext cx="11085546" cy="1685894"/>
            </a:xfrm>
            <a:prstGeom prst="roundRect">
              <a:avLst>
                <a:gd name="adj" fmla="val 0"/>
              </a:avLst>
            </a:prstGeom>
            <a:gradFill>
              <a:gsLst>
                <a:gs pos="100000">
                  <a:srgbClr val="FFFFFF"/>
                </a:gs>
                <a:gs pos="0">
                  <a:srgbClr val="CECEC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a:ln>
                  <a:noFill/>
                </a:ln>
                <a:solidFill>
                  <a:srgbClr val="000000"/>
                </a:solidFill>
                <a:effectLst/>
                <a:uLnTx/>
                <a:uFillTx/>
                <a:latin typeface="OblikW01-Light" panose="02000503000000020004" pitchFamily="50" charset="0"/>
                <a:ea typeface="+mn-ea"/>
                <a:cs typeface="+mn-cs"/>
                <a:sym typeface="Arial"/>
              </a:endParaRPr>
            </a:p>
          </p:txBody>
        </p:sp>
        <p:sp>
          <p:nvSpPr>
            <p:cNvPr id="27" name="Rounded Rectangle 15">
              <a:extLst>
                <a:ext uri="{FF2B5EF4-FFF2-40B4-BE49-F238E27FC236}">
                  <a16:creationId xmlns:a16="http://schemas.microsoft.com/office/drawing/2014/main" id="{0C4A8F8F-8192-D317-2199-F5235C5D3A40}"/>
                </a:ext>
              </a:extLst>
            </p:cNvPr>
            <p:cNvSpPr/>
            <p:nvPr/>
          </p:nvSpPr>
          <p:spPr>
            <a:xfrm>
              <a:off x="921168" y="1182871"/>
              <a:ext cx="2832537" cy="1405338"/>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a:ln>
                  <a:noFill/>
                </a:ln>
                <a:solidFill>
                  <a:srgbClr val="000000"/>
                </a:solidFill>
                <a:effectLst/>
                <a:uLnTx/>
                <a:uFillTx/>
                <a:latin typeface="OblikW01-Light" panose="02000503000000020004" pitchFamily="50" charset="0"/>
                <a:ea typeface="+mn-ea"/>
                <a:cs typeface="+mn-cs"/>
                <a:sym typeface="Arial"/>
              </a:endParaRPr>
            </a:p>
          </p:txBody>
        </p:sp>
        <p:sp>
          <p:nvSpPr>
            <p:cNvPr id="28" name="Rectangle 27">
              <a:extLst>
                <a:ext uri="{FF2B5EF4-FFF2-40B4-BE49-F238E27FC236}">
                  <a16:creationId xmlns:a16="http://schemas.microsoft.com/office/drawing/2014/main" id="{275B0AE2-3DAE-EEDF-93E3-6561B0405828}"/>
                </a:ext>
              </a:extLst>
            </p:cNvPr>
            <p:cNvSpPr/>
            <p:nvPr/>
          </p:nvSpPr>
          <p:spPr>
            <a:xfrm>
              <a:off x="947636" y="1311278"/>
              <a:ext cx="2790002" cy="113968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EFFFF"/>
                  </a:solidFill>
                  <a:effectLst/>
                  <a:uLnTx/>
                  <a:uFillTx/>
                  <a:latin typeface="OblikW01-Bold" panose="02000503000000020004" pitchFamily="50" charset="0"/>
                  <a:cs typeface="Arial" panose="020B0604020202020204" pitchFamily="34" charset="0"/>
                  <a:sym typeface="Arial"/>
                </a:rPr>
                <a:t>Combining NO-release with PDE5 Inhibition</a:t>
              </a:r>
            </a:p>
          </p:txBody>
        </p:sp>
        <p:sp>
          <p:nvSpPr>
            <p:cNvPr id="29" name="Rectangle 28">
              <a:extLst>
                <a:ext uri="{FF2B5EF4-FFF2-40B4-BE49-F238E27FC236}">
                  <a16:creationId xmlns:a16="http://schemas.microsoft.com/office/drawing/2014/main" id="{B2E9D980-EACD-5C9E-49E0-754C49672193}"/>
                </a:ext>
              </a:extLst>
            </p:cNvPr>
            <p:cNvSpPr/>
            <p:nvPr/>
          </p:nvSpPr>
          <p:spPr>
            <a:xfrm>
              <a:off x="4005287" y="1232402"/>
              <a:ext cx="8430032" cy="1375134"/>
            </a:xfrm>
            <a:prstGeom prst="rect">
              <a:avLst/>
            </a:prstGeom>
          </p:spPr>
          <p:txBody>
            <a:bodyPr wrap="square">
              <a:spAutoFit/>
            </a:bodyPr>
            <a:lstStyle/>
            <a:p>
              <a:pPr marL="14288" marR="0" lvl="1" indent="0" algn="l" defTabSz="914400" rtl="0" eaLnBrk="1" fontAlgn="auto" latinLnBrk="0" hangingPunct="1">
                <a:lnSpc>
                  <a:spcPct val="110000"/>
                </a:lnSpc>
                <a:spcBef>
                  <a:spcPts val="60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OblikW01-Light" panose="02000503000000020004" pitchFamily="50" charset="0"/>
                  <a:cs typeface="Arial" panose="020B0604020202020204" pitchFamily="34" charset="0"/>
                  <a:sym typeface="Arial"/>
                </a:rPr>
                <a:t>MOA for this novel class of molecules is based entirely on NO-mediated activity</a:t>
              </a:r>
            </a:p>
            <a:p>
              <a:pPr marL="14288" marR="0" lvl="1" indent="0" algn="l" defTabSz="914400" rtl="0" eaLnBrk="1" fontAlgn="auto" latinLnBrk="0" hangingPunct="1">
                <a:lnSpc>
                  <a:spcPct val="110000"/>
                </a:lnSpc>
                <a:spcBef>
                  <a:spcPts val="60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OblikW01-Light" panose="02000503000000020004" pitchFamily="50" charset="0"/>
                  <a:cs typeface="Arial" panose="020B0604020202020204" pitchFamily="34" charset="0"/>
                  <a:sym typeface="Arial"/>
                </a:rPr>
                <a:t>NO-mediated effects are enhanced and prolonged by concomitant phosphodiesterase-5 (PDE5) inhibition within the same molecule</a:t>
              </a:r>
            </a:p>
          </p:txBody>
        </p:sp>
        <p:pic>
          <p:nvPicPr>
            <p:cNvPr id="30" name="Texture">
              <a:extLst>
                <a:ext uri="{FF2B5EF4-FFF2-40B4-BE49-F238E27FC236}">
                  <a16:creationId xmlns:a16="http://schemas.microsoft.com/office/drawing/2014/main" id="{790416C0-7395-1706-1152-F0315EFCF37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64204" y="1585314"/>
              <a:ext cx="1391943" cy="587059"/>
            </a:xfrm>
            <a:prstGeom prst="rect">
              <a:avLst/>
            </a:prstGeom>
          </p:spPr>
        </p:pic>
      </p:grpSp>
      <p:grpSp>
        <p:nvGrpSpPr>
          <p:cNvPr id="31" name="Group 37">
            <a:extLst>
              <a:ext uri="{FF2B5EF4-FFF2-40B4-BE49-F238E27FC236}">
                <a16:creationId xmlns:a16="http://schemas.microsoft.com/office/drawing/2014/main" id="{6258F007-695D-5021-5366-E89246630541}"/>
              </a:ext>
            </a:extLst>
          </p:cNvPr>
          <p:cNvGrpSpPr>
            <a:grpSpLocks/>
          </p:cNvGrpSpPr>
          <p:nvPr/>
        </p:nvGrpSpPr>
        <p:grpSpPr bwMode="auto">
          <a:xfrm>
            <a:off x="7354311" y="2182072"/>
            <a:ext cx="4019550" cy="2697162"/>
            <a:chOff x="6036961" y="2912025"/>
            <a:chExt cx="4019256" cy="2697357"/>
          </a:xfrm>
        </p:grpSpPr>
        <p:sp>
          <p:nvSpPr>
            <p:cNvPr id="32" name="Rectangle 31">
              <a:extLst>
                <a:ext uri="{FF2B5EF4-FFF2-40B4-BE49-F238E27FC236}">
                  <a16:creationId xmlns:a16="http://schemas.microsoft.com/office/drawing/2014/main" id="{77CD526A-3702-D675-A4ED-8F2D04884869}"/>
                </a:ext>
              </a:extLst>
            </p:cNvPr>
            <p:cNvSpPr/>
            <p:nvPr/>
          </p:nvSpPr>
          <p:spPr>
            <a:xfrm>
              <a:off x="6213737" y="2912025"/>
              <a:ext cx="914333" cy="1527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33" name="Title 7">
              <a:extLst>
                <a:ext uri="{FF2B5EF4-FFF2-40B4-BE49-F238E27FC236}">
                  <a16:creationId xmlns:a16="http://schemas.microsoft.com/office/drawing/2014/main" id="{9679ED98-B64D-77D5-547D-3AE44238F6F1}"/>
                </a:ext>
              </a:extLst>
            </p:cNvPr>
            <p:cNvSpPr txBox="1">
              <a:spLocks/>
            </p:cNvSpPr>
            <p:nvPr/>
          </p:nvSpPr>
          <p:spPr>
            <a:xfrm>
              <a:off x="6036961" y="5191839"/>
              <a:ext cx="4019256" cy="417543"/>
            </a:xfrm>
            <a:prstGeom prst="rect">
              <a:avLst/>
            </a:prstGeom>
            <a:noFill/>
          </p:spPr>
          <p:txBody>
            <a:bodyPr anchor="ctr">
              <a:normAutofit fontScale="97500"/>
            </a:bodyPr>
            <a:lstStyle>
              <a:lvl1pPr algn="ctr" defTabSz="914400" rtl="0" eaLnBrk="1" latinLnBrk="0" hangingPunct="1">
                <a:lnSpc>
                  <a:spcPct val="100000"/>
                </a:lnSpc>
                <a:spcBef>
                  <a:spcPct val="0"/>
                </a:spcBef>
                <a:buNone/>
                <a:defRPr sz="28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
                  <a:srgbClr val="000000"/>
                </a:buClr>
                <a:buSzTx/>
                <a:buFont typeface="Arial"/>
                <a:buNone/>
                <a:tabLst/>
                <a:defRPr/>
              </a:pPr>
              <a:r>
                <a:rPr kumimoji="0" lang="en-US" sz="1800" b="0" i="0" u="none" strike="noStrike" kern="1200" cap="none" spc="0" normalizeH="0" baseline="0" noProof="0">
                  <a:ln>
                    <a:noFill/>
                  </a:ln>
                  <a:solidFill>
                    <a:srgbClr val="00539B"/>
                  </a:solidFill>
                  <a:effectLst/>
                  <a:uLnTx/>
                  <a:uFillTx/>
                  <a:latin typeface="OblikW01-Light" panose="02000503000000020004" pitchFamily="50" charset="0"/>
                  <a:ea typeface="+mj-ea"/>
                  <a:cs typeface="Arial" panose="020B0604020202020204" pitchFamily="34" charset="0"/>
                  <a:sym typeface="Arial"/>
                </a:rPr>
                <a:t>Muscle cell relaxation</a:t>
              </a:r>
            </a:p>
          </p:txBody>
        </p:sp>
      </p:grpSp>
      <p:pic>
        <p:nvPicPr>
          <p:cNvPr id="34" name="Picture 2" descr="Timeline&#10;&#10;Description automatically generated">
            <a:extLst>
              <a:ext uri="{FF2B5EF4-FFF2-40B4-BE49-F238E27FC236}">
                <a16:creationId xmlns:a16="http://schemas.microsoft.com/office/drawing/2014/main" id="{3DDB494C-AFF4-C851-3681-D24FF296C2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6394" y="1245030"/>
            <a:ext cx="463708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5">
            <a:extLst>
              <a:ext uri="{FF2B5EF4-FFF2-40B4-BE49-F238E27FC236}">
                <a16:creationId xmlns:a16="http://schemas.microsoft.com/office/drawing/2014/main" id="{D289D877-6EA4-3EC7-B991-F8E33E09CECE}"/>
              </a:ext>
            </a:extLst>
          </p:cNvPr>
          <p:cNvSpPr txBox="1">
            <a:spLocks noChangeArrowheads="1"/>
          </p:cNvSpPr>
          <p:nvPr/>
        </p:nvSpPr>
        <p:spPr bwMode="auto">
          <a:xfrm>
            <a:off x="7591425" y="929461"/>
            <a:ext cx="3167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altLang="en-US" sz="1400" b="1" i="0" u="none" strike="noStrike" kern="0" cap="none" spc="0" normalizeH="0" baseline="0" noProof="0">
                <a:ln>
                  <a:noFill/>
                </a:ln>
                <a:solidFill>
                  <a:srgbClr val="0070C0"/>
                </a:solidFill>
                <a:effectLst/>
                <a:uLnTx/>
                <a:uFillTx/>
                <a:latin typeface="OblikW01-Light" panose="02000503000000020004" pitchFamily="50" charset="0"/>
                <a:cs typeface="Arial" panose="020B0604020202020204" pitchFamily="34" charset="0"/>
                <a:sym typeface="Arial"/>
              </a:rPr>
              <a:t>NO-donating PDE5 inhibitor</a:t>
            </a:r>
          </a:p>
        </p:txBody>
      </p:sp>
      <p:sp>
        <p:nvSpPr>
          <p:cNvPr id="36" name="Text Box 7">
            <a:extLst>
              <a:ext uri="{FF2B5EF4-FFF2-40B4-BE49-F238E27FC236}">
                <a16:creationId xmlns:a16="http://schemas.microsoft.com/office/drawing/2014/main" id="{F96C3A16-1029-7290-EF28-BD44F5DCA366}"/>
              </a:ext>
            </a:extLst>
          </p:cNvPr>
          <p:cNvSpPr txBox="1">
            <a:spLocks noChangeArrowheads="1"/>
          </p:cNvSpPr>
          <p:nvPr/>
        </p:nvSpPr>
        <p:spPr bwMode="auto">
          <a:xfrm>
            <a:off x="7489144" y="5054001"/>
            <a:ext cx="3964326" cy="1077218"/>
          </a:xfrm>
          <a:prstGeom prst="rect">
            <a:avLst/>
          </a:prstGeom>
          <a:noFill/>
          <a:ln w="3175">
            <a:noFill/>
            <a:miter lim="800000"/>
            <a:headEnd/>
            <a:tailEnd/>
          </a:ln>
          <a:effectLst>
            <a:prstShdw prst="shdw17" dist="17961" dir="2700000">
              <a:schemeClr val="bg2">
                <a:gamma/>
                <a:shade val="60000"/>
                <a:invGamma/>
              </a:schemeClr>
            </a:prstShdw>
          </a:effectLst>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
                <a:srgbClr val="00539B"/>
              </a:buClr>
              <a:buSzTx/>
              <a:buFont typeface="Arial" panose="020B0604020202020204" pitchFamily="34" charset="0"/>
              <a:buChar char="•"/>
              <a:tabLst/>
              <a:defRPr/>
            </a:pP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Vasorelaxation</a:t>
            </a:r>
          </a:p>
          <a:p>
            <a:pPr marL="342900" marR="0" lvl="0" indent="-342900" algn="l" defTabSz="914400" rtl="0" eaLnBrk="1" fontAlgn="auto" latinLnBrk="0" hangingPunct="1">
              <a:lnSpc>
                <a:spcPct val="100000"/>
              </a:lnSpc>
              <a:spcBef>
                <a:spcPts val="0"/>
              </a:spcBef>
              <a:spcAft>
                <a:spcPts val="0"/>
              </a:spcAft>
              <a:buClr>
                <a:srgbClr val="00539B"/>
              </a:buClr>
              <a:buSzTx/>
              <a:buFont typeface="Arial" panose="020B0604020202020204" pitchFamily="34" charset="0"/>
              <a:buChar char="•"/>
              <a:tabLst/>
              <a:defRPr/>
            </a:pP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Enhancement of ocular blood flow</a:t>
            </a:r>
          </a:p>
          <a:p>
            <a:pPr marL="342900" marR="0" lvl="0" indent="-342900" algn="l" defTabSz="914400" rtl="0" eaLnBrk="1" fontAlgn="auto" latinLnBrk="0" hangingPunct="1">
              <a:lnSpc>
                <a:spcPct val="100000"/>
              </a:lnSpc>
              <a:spcBef>
                <a:spcPts val="0"/>
              </a:spcBef>
              <a:spcAft>
                <a:spcPts val="0"/>
              </a:spcAft>
              <a:buClr>
                <a:srgbClr val="00539B"/>
              </a:buClr>
              <a:buSzTx/>
              <a:buFont typeface="Arial" panose="020B0604020202020204" pitchFamily="34" charset="0"/>
              <a:buChar char="•"/>
              <a:tabLst/>
              <a:defRPr/>
            </a:pP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Ocular tissues oxygenation</a:t>
            </a:r>
          </a:p>
          <a:p>
            <a:pPr marL="342900" indent="-342900">
              <a:buClr>
                <a:srgbClr val="00539B"/>
              </a:buClr>
              <a:buFont typeface="Arial" panose="020B0604020202020204" pitchFamily="34" charset="0"/>
              <a:buChar char="•"/>
              <a:defRPr/>
            </a:pPr>
            <a:r>
              <a:rPr lang="en-US" sz="1600" b="1">
                <a:solidFill>
                  <a:srgbClr val="00539B"/>
                </a:solidFill>
                <a:latin typeface="OblikW01-Light"/>
              </a:rPr>
              <a:t>Prevention</a:t>
            </a:r>
            <a:r>
              <a:rPr kumimoji="0" lang="en-US" sz="1600" b="1" i="0" u="none" strike="noStrike" kern="0" cap="none" spc="0" normalizeH="0" baseline="0" noProof="0">
                <a:ln>
                  <a:noFill/>
                </a:ln>
                <a:solidFill>
                  <a:srgbClr val="00539B"/>
                </a:solidFill>
                <a:effectLst/>
                <a:uLnTx/>
                <a:uFillTx/>
                <a:latin typeface="OblikW01-Light"/>
                <a:cs typeface="Arial"/>
                <a:sym typeface="Arial"/>
              </a:rPr>
              <a:t> </a:t>
            </a:r>
            <a:r>
              <a:rPr lang="en-US" sz="1600" b="1">
                <a:solidFill>
                  <a:srgbClr val="00539B"/>
                </a:solidFill>
                <a:latin typeface="OblikW01-Light"/>
              </a:rPr>
              <a:t>of </a:t>
            </a:r>
            <a:r>
              <a:rPr kumimoji="0" lang="en-US" sz="1600" b="1" i="0" u="none" strike="noStrike" kern="0" cap="none" spc="0" normalizeH="0" baseline="0" noProof="0">
                <a:ln>
                  <a:noFill/>
                </a:ln>
                <a:solidFill>
                  <a:srgbClr val="00539B"/>
                </a:solidFill>
                <a:effectLst/>
                <a:uLnTx/>
                <a:uFillTx/>
                <a:latin typeface="OblikW01-Light"/>
                <a:cs typeface="Arial"/>
                <a:sym typeface="Arial"/>
              </a:rPr>
              <a:t>retinal damage</a:t>
            </a:r>
            <a:endParaRPr lang="en-US" sz="1600" b="1" i="0" u="none" strike="noStrike" kern="0" cap="none" spc="0" normalizeH="0" baseline="0" noProof="0">
              <a:ln>
                <a:noFill/>
              </a:ln>
              <a:solidFill>
                <a:srgbClr val="00539B"/>
              </a:solidFill>
              <a:effectLst/>
              <a:uLnTx/>
              <a:uFillTx/>
              <a:latin typeface="OblikW01-Light"/>
              <a:cs typeface="Arial"/>
            </a:endParaRPr>
          </a:p>
        </p:txBody>
      </p:sp>
      <p:sp>
        <p:nvSpPr>
          <p:cNvPr id="37" name="Text Placeholder 4">
            <a:extLst>
              <a:ext uri="{FF2B5EF4-FFF2-40B4-BE49-F238E27FC236}">
                <a16:creationId xmlns:a16="http://schemas.microsoft.com/office/drawing/2014/main" id="{B0D125E6-77F1-B886-7A93-DF2FA4F9C407}"/>
              </a:ext>
            </a:extLst>
          </p:cNvPr>
          <p:cNvSpPr txBox="1">
            <a:spLocks/>
          </p:cNvSpPr>
          <p:nvPr/>
        </p:nvSpPr>
        <p:spPr>
          <a:xfrm>
            <a:off x="687596" y="6286177"/>
            <a:ext cx="10291762" cy="439737"/>
          </a:xfrm>
          <a:prstGeom prst="rect">
            <a:avLst/>
          </a:prstGeom>
        </p:spPr>
        <p:txBody>
          <a:bodyPr anchor="ctr"/>
          <a:lstStyle>
            <a:lvl1pPr marL="0" indent="0" algn="l" defTabSz="914400" rtl="0" eaLnBrk="1" latinLnBrk="0" hangingPunct="1">
              <a:lnSpc>
                <a:spcPts val="2000"/>
              </a:lnSpc>
              <a:spcBef>
                <a:spcPts val="0"/>
              </a:spcBef>
              <a:spcAft>
                <a:spcPts val="600"/>
              </a:spcAft>
              <a:buFont typeface="Arial" panose="020B0604020202020204" pitchFamily="34" charset="0"/>
              <a:buNone/>
              <a:defRPr sz="800" kern="1200" spc="-20" baseline="0">
                <a:solidFill>
                  <a:schemeClr val="bg1">
                    <a:lumMod val="50000"/>
                    <a:lumOff val="50000"/>
                  </a:schemeClr>
                </a:solidFill>
                <a:latin typeface="Arial" panose="020B0604020202020204" pitchFamily="34" charset="0"/>
                <a:ea typeface="+mn-ea"/>
                <a:cs typeface="Arial" panose="020B0604020202020204" pitchFamily="34" charset="0"/>
              </a:defRPr>
            </a:lvl1pPr>
            <a:lvl2pPr marL="228600" indent="0" algn="l" defTabSz="914400" rtl="0" eaLnBrk="1" latinLnBrk="0" hangingPunct="1">
              <a:lnSpc>
                <a:spcPts val="1800"/>
              </a:lnSpc>
              <a:spcBef>
                <a:spcPts val="0"/>
              </a:spcBef>
              <a:spcAft>
                <a:spcPts val="600"/>
              </a:spcAft>
              <a:buFont typeface="Arial" panose="020B0604020202020204" pitchFamily="34" charset="0"/>
              <a:buNone/>
              <a:defRPr sz="800" kern="1200">
                <a:solidFill>
                  <a:schemeClr val="bg1">
                    <a:lumMod val="50000"/>
                    <a:lumOff val="50000"/>
                  </a:schemeClr>
                </a:solidFill>
                <a:latin typeface="Arial" panose="020B0604020202020204" pitchFamily="34" charset="0"/>
                <a:ea typeface="+mn-ea"/>
                <a:cs typeface="Arial" panose="020B0604020202020204" pitchFamily="34" charset="0"/>
              </a:defRPr>
            </a:lvl2pPr>
            <a:lvl3pPr marL="514350" indent="0" algn="l" defTabSz="914400" rtl="0" eaLnBrk="1" latinLnBrk="0" hangingPunct="1">
              <a:lnSpc>
                <a:spcPts val="1600"/>
              </a:lnSpc>
              <a:spcBef>
                <a:spcPts val="0"/>
              </a:spcBef>
              <a:spcAft>
                <a:spcPts val="600"/>
              </a:spcAft>
              <a:buFont typeface="Arial" panose="020B0604020202020204" pitchFamily="34" charset="0"/>
              <a:buNone/>
              <a:defRPr sz="800" kern="1200">
                <a:solidFill>
                  <a:schemeClr val="bg1">
                    <a:lumMod val="50000"/>
                    <a:lumOff val="50000"/>
                  </a:schemeClr>
                </a:solidFill>
                <a:latin typeface="Arial" panose="020B0604020202020204" pitchFamily="34" charset="0"/>
                <a:ea typeface="+mn-ea"/>
                <a:cs typeface="Arial" panose="020B0604020202020204" pitchFamily="34" charset="0"/>
              </a:defRPr>
            </a:lvl3pPr>
            <a:lvl4pPr marL="742950" indent="0" algn="l" defTabSz="914400" rtl="0" eaLnBrk="1" latinLnBrk="0" hangingPunct="1">
              <a:lnSpc>
                <a:spcPts val="1400"/>
              </a:lnSpc>
              <a:spcBef>
                <a:spcPts val="0"/>
              </a:spcBef>
              <a:spcAft>
                <a:spcPts val="600"/>
              </a:spcAft>
              <a:buFont typeface="Arial" panose="020B0604020202020204" pitchFamily="34" charset="0"/>
              <a:buNone/>
              <a:defRPr sz="800" kern="1200">
                <a:solidFill>
                  <a:schemeClr val="bg1">
                    <a:lumMod val="50000"/>
                    <a:lumOff val="50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800" b="0" i="0" u="none" strike="noStrike" kern="1200" cap="none" spc="-2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MOA = Mechanism of Action                           GTP =  guanosine triphosphate</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800" b="0" i="0" u="none" strike="noStrike" kern="1200" cap="none" spc="-20" normalizeH="0" baseline="0" noProof="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sGC</a:t>
            </a:r>
            <a:r>
              <a:rPr kumimoji="0" lang="en-US" sz="800" b="0" i="0" u="none" strike="noStrike" kern="1200" cap="none" spc="-2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 soluble guanylate cyclase                    cGMP = cyclic guanosine monophosphate,</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800" b="0" i="0" u="none" strike="noStrike" kern="1200" cap="none" spc="-2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PKG – protein kinase G                                   ER = endoplasmic reticulum</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800" b="0" i="0" u="none" strike="noStrike" kern="1200" cap="none" spc="-2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Ca</a:t>
            </a:r>
            <a:r>
              <a:rPr kumimoji="0" lang="en-US" sz="800" b="0" i="0" u="none" strike="noStrike" kern="1200" cap="none" spc="-20" normalizeH="0" baseline="3000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a:t>
            </a:r>
            <a:r>
              <a:rPr kumimoji="0" lang="en-US" sz="800" b="0" i="0" u="none" strike="noStrike" kern="1200" cap="none" spc="-2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 Calcium</a:t>
            </a:r>
          </a:p>
        </p:txBody>
      </p:sp>
      <p:sp>
        <p:nvSpPr>
          <p:cNvPr id="38" name="Google Shape;164;p5">
            <a:extLst>
              <a:ext uri="{FF2B5EF4-FFF2-40B4-BE49-F238E27FC236}">
                <a16:creationId xmlns:a16="http://schemas.microsoft.com/office/drawing/2014/main" id="{903A08E3-24BB-C418-3A60-95CFB886C04C}"/>
              </a:ext>
            </a:extLst>
          </p:cNvPr>
          <p:cNvSpPr/>
          <p:nvPr/>
        </p:nvSpPr>
        <p:spPr>
          <a:xfrm>
            <a:off x="7354310" y="4989122"/>
            <a:ext cx="3977761" cy="1211319"/>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Pts val="2200"/>
              <a:buFont typeface="Calibri"/>
              <a:buNone/>
              <a:tabLst/>
              <a:defRPr/>
            </a:pPr>
            <a:endParaRPr kumimoji="0" sz="2200" b="0" i="0" u="none" strike="noStrike" kern="0" cap="none" spc="0" normalizeH="0" baseline="0" noProof="0">
              <a:ln>
                <a:noFill/>
              </a:ln>
              <a:solidFill>
                <a:srgbClr val="FEFFFF"/>
              </a:solidFill>
              <a:effectLst/>
              <a:uLnTx/>
              <a:uFillTx/>
              <a:latin typeface="Arial"/>
              <a:ea typeface="Arial"/>
              <a:cs typeface="Arial"/>
              <a:sym typeface="Arial"/>
            </a:endParaRPr>
          </a:p>
        </p:txBody>
      </p:sp>
    </p:spTree>
    <p:extLst>
      <p:ext uri="{BB962C8B-B14F-4D97-AF65-F5344CB8AC3E}">
        <p14:creationId xmlns:p14="http://schemas.microsoft.com/office/powerpoint/2010/main" val="4199491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2"/>
          <p:cNvSpPr txBox="1">
            <a:spLocks noGrp="1"/>
          </p:cNvSpPr>
          <p:nvPr>
            <p:ph type="title"/>
          </p:nvPr>
        </p:nvSpPr>
        <p:spPr>
          <a:xfrm>
            <a:off x="632201" y="388620"/>
            <a:ext cx="70081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A refocused global leadership team </a:t>
            </a:r>
            <a:endParaRPr/>
          </a:p>
        </p:txBody>
      </p:sp>
      <p:pic>
        <p:nvPicPr>
          <p:cNvPr id="361" name="Google Shape;361;p12"/>
          <p:cNvPicPr preferRelativeResize="0"/>
          <p:nvPr/>
        </p:nvPicPr>
        <p:blipFill rotWithShape="1">
          <a:blip r:embed="rId3">
            <a:alphaModFix/>
          </a:blip>
          <a:srcRect/>
          <a:stretch/>
        </p:blipFill>
        <p:spPr>
          <a:xfrm>
            <a:off x="5758462" y="3092931"/>
            <a:ext cx="739627" cy="357372"/>
          </a:xfrm>
          <a:prstGeom prst="rect">
            <a:avLst/>
          </a:prstGeom>
          <a:noFill/>
          <a:ln>
            <a:noFill/>
          </a:ln>
        </p:spPr>
      </p:pic>
      <p:sp>
        <p:nvSpPr>
          <p:cNvPr id="362" name="Google Shape;362;p12"/>
          <p:cNvSpPr txBox="1"/>
          <p:nvPr/>
        </p:nvSpPr>
        <p:spPr>
          <a:xfrm>
            <a:off x="7350700" y="2213443"/>
            <a:ext cx="2312532"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200" b="1">
                <a:solidFill>
                  <a:schemeClr val="accent1"/>
                </a:solidFill>
                <a:latin typeface="OblikW01-Bold" panose="02000503000000020004" pitchFamily="50" charset="0"/>
                <a:sym typeface="Arial"/>
              </a:rPr>
              <a:t>Doug </a:t>
            </a:r>
            <a:r>
              <a:rPr lang="en-US" sz="1200" b="1" err="1">
                <a:solidFill>
                  <a:schemeClr val="accent1"/>
                </a:solidFill>
                <a:latin typeface="OblikW01-Bold" panose="02000503000000020004" pitchFamily="50" charset="0"/>
                <a:sym typeface="Arial"/>
              </a:rPr>
              <a:t>Hubatsch</a:t>
            </a:r>
            <a:endParaRPr sz="1200" b="1">
              <a:solidFill>
                <a:schemeClr val="accent1"/>
              </a:solidFill>
              <a:latin typeface="OblikW01-Bold" panose="02000503000000020004" pitchFamily="50" charset="0"/>
              <a:sym typeface="Arial"/>
            </a:endParaRPr>
          </a:p>
          <a:p>
            <a:pPr marL="0" marR="0" lvl="0" indent="0" algn="ctr" rtl="0">
              <a:lnSpc>
                <a:spcPct val="150000"/>
              </a:lnSpc>
              <a:spcBef>
                <a:spcPts val="0"/>
              </a:spcBef>
              <a:spcAft>
                <a:spcPts val="0"/>
              </a:spcAft>
              <a:buNone/>
            </a:pPr>
            <a:r>
              <a:rPr lang="en-US" sz="1200" b="1">
                <a:solidFill>
                  <a:srgbClr val="000000"/>
                </a:solidFill>
                <a:latin typeface="OblikW01-Bold" panose="02000503000000020004" pitchFamily="50" charset="0"/>
                <a:sym typeface="Arial"/>
              </a:rPr>
              <a:t>EVP, Chief Scientific Officer</a:t>
            </a:r>
            <a:endParaRPr>
              <a:latin typeface="OblikW01-Bold" panose="02000503000000020004" pitchFamily="50" charset="0"/>
            </a:endParaRPr>
          </a:p>
        </p:txBody>
      </p:sp>
      <p:sp>
        <p:nvSpPr>
          <p:cNvPr id="363" name="Google Shape;363;p12"/>
          <p:cNvSpPr txBox="1"/>
          <p:nvPr/>
        </p:nvSpPr>
        <p:spPr>
          <a:xfrm>
            <a:off x="5289018" y="2207610"/>
            <a:ext cx="1676400"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200" b="1">
                <a:solidFill>
                  <a:schemeClr val="accent1"/>
                </a:solidFill>
                <a:latin typeface="OblikW01-Bold" panose="02000503000000020004" pitchFamily="50" charset="0"/>
                <a:sym typeface="Arial"/>
              </a:rPr>
              <a:t>Sandrine Gestin</a:t>
            </a:r>
            <a:endParaRPr sz="1200" b="1">
              <a:solidFill>
                <a:schemeClr val="accent1"/>
              </a:solidFill>
              <a:latin typeface="OblikW01-Bold" panose="02000503000000020004" pitchFamily="50" charset="0"/>
              <a:sym typeface="Arial"/>
            </a:endParaRPr>
          </a:p>
          <a:p>
            <a:pPr marL="0" marR="0" lvl="0" indent="0" algn="ctr" rtl="0">
              <a:lnSpc>
                <a:spcPct val="150000"/>
              </a:lnSpc>
              <a:spcBef>
                <a:spcPts val="0"/>
              </a:spcBef>
              <a:spcAft>
                <a:spcPts val="0"/>
              </a:spcAft>
              <a:buNone/>
            </a:pPr>
            <a:r>
              <a:rPr lang="en-US" sz="1200" b="1">
                <a:solidFill>
                  <a:srgbClr val="000000"/>
                </a:solidFill>
                <a:latin typeface="OblikW01-Bold" panose="02000503000000020004" pitchFamily="50" charset="0"/>
                <a:sym typeface="Arial"/>
              </a:rPr>
              <a:t>VP, Finance and HR</a:t>
            </a:r>
            <a:endParaRPr>
              <a:latin typeface="OblikW01-Bold" panose="02000503000000020004" pitchFamily="50" charset="0"/>
            </a:endParaRPr>
          </a:p>
        </p:txBody>
      </p:sp>
      <p:grpSp>
        <p:nvGrpSpPr>
          <p:cNvPr id="365" name="Google Shape;365;p12"/>
          <p:cNvGrpSpPr/>
          <p:nvPr/>
        </p:nvGrpSpPr>
        <p:grpSpPr>
          <a:xfrm>
            <a:off x="7785936" y="980376"/>
            <a:ext cx="1436607" cy="1436607"/>
            <a:chOff x="5258428" y="1245528"/>
            <a:chExt cx="1987246" cy="1987246"/>
          </a:xfrm>
        </p:grpSpPr>
        <p:grpSp>
          <p:nvGrpSpPr>
            <p:cNvPr id="366" name="Google Shape;366;p12"/>
            <p:cNvGrpSpPr/>
            <p:nvPr/>
          </p:nvGrpSpPr>
          <p:grpSpPr>
            <a:xfrm>
              <a:off x="5258428" y="1245528"/>
              <a:ext cx="1987246" cy="1987246"/>
              <a:chOff x="473749" y="1003069"/>
              <a:chExt cx="2233348" cy="2233348"/>
            </a:xfrm>
          </p:grpSpPr>
          <p:grpSp>
            <p:nvGrpSpPr>
              <p:cNvPr id="367" name="Google Shape;367;p12"/>
              <p:cNvGrpSpPr/>
              <p:nvPr/>
            </p:nvGrpSpPr>
            <p:grpSpPr>
              <a:xfrm>
                <a:off x="894967" y="1420349"/>
                <a:ext cx="1389730" cy="1389730"/>
                <a:chOff x="894967" y="1420349"/>
                <a:chExt cx="1389730" cy="1389730"/>
              </a:xfrm>
            </p:grpSpPr>
            <p:sp>
              <p:nvSpPr>
                <p:cNvPr id="368" name="Google Shape;368;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69" name="Google Shape;369;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70" name="Google Shape;370;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371" name="Google Shape;371;p12"/>
            <p:cNvPicPr preferRelativeResize="0"/>
            <p:nvPr/>
          </p:nvPicPr>
          <p:blipFill rotWithShape="1">
            <a:blip r:embed="rId4">
              <a:alphaModFix/>
            </a:blip>
            <a:srcRect/>
            <a:stretch/>
          </p:blipFill>
          <p:spPr>
            <a:xfrm>
              <a:off x="5747384" y="1721720"/>
              <a:ext cx="1025687" cy="1025687"/>
            </a:xfrm>
            <a:prstGeom prst="ellipse">
              <a:avLst/>
            </a:prstGeom>
            <a:solidFill>
              <a:schemeClr val="lt1"/>
            </a:solidFill>
            <a:ln>
              <a:noFill/>
            </a:ln>
          </p:spPr>
        </p:pic>
      </p:grpSp>
      <p:grpSp>
        <p:nvGrpSpPr>
          <p:cNvPr id="372" name="Google Shape;372;p12"/>
          <p:cNvGrpSpPr/>
          <p:nvPr/>
        </p:nvGrpSpPr>
        <p:grpSpPr>
          <a:xfrm>
            <a:off x="5420227" y="976370"/>
            <a:ext cx="1436607" cy="1436607"/>
            <a:chOff x="2969541" y="1245529"/>
            <a:chExt cx="1987246" cy="1987246"/>
          </a:xfrm>
        </p:grpSpPr>
        <p:grpSp>
          <p:nvGrpSpPr>
            <p:cNvPr id="373" name="Google Shape;373;p12"/>
            <p:cNvGrpSpPr/>
            <p:nvPr/>
          </p:nvGrpSpPr>
          <p:grpSpPr>
            <a:xfrm>
              <a:off x="2969541" y="1245529"/>
              <a:ext cx="1987246" cy="1987246"/>
              <a:chOff x="473749" y="1003069"/>
              <a:chExt cx="2233348" cy="2233348"/>
            </a:xfrm>
          </p:grpSpPr>
          <p:grpSp>
            <p:nvGrpSpPr>
              <p:cNvPr id="374" name="Google Shape;374;p12"/>
              <p:cNvGrpSpPr/>
              <p:nvPr/>
            </p:nvGrpSpPr>
            <p:grpSpPr>
              <a:xfrm>
                <a:off x="894967" y="1420349"/>
                <a:ext cx="1389730" cy="1389730"/>
                <a:chOff x="894967" y="1420349"/>
                <a:chExt cx="1389730" cy="1389730"/>
              </a:xfrm>
            </p:grpSpPr>
            <p:sp>
              <p:nvSpPr>
                <p:cNvPr id="375" name="Google Shape;375;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76" name="Google Shape;376;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77" name="Google Shape;377;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378" name="Google Shape;378;p12"/>
            <p:cNvPicPr preferRelativeResize="0"/>
            <p:nvPr/>
          </p:nvPicPr>
          <p:blipFill rotWithShape="1">
            <a:blip r:embed="rId5">
              <a:alphaModFix/>
            </a:blip>
            <a:srcRect/>
            <a:stretch/>
          </p:blipFill>
          <p:spPr>
            <a:xfrm>
              <a:off x="3454761" y="1729487"/>
              <a:ext cx="1021077" cy="1021077"/>
            </a:xfrm>
            <a:prstGeom prst="ellipse">
              <a:avLst/>
            </a:prstGeom>
            <a:solidFill>
              <a:schemeClr val="lt1"/>
            </a:solidFill>
            <a:ln>
              <a:noFill/>
            </a:ln>
          </p:spPr>
        </p:pic>
      </p:grpSp>
      <p:sp>
        <p:nvSpPr>
          <p:cNvPr id="386" name="Google Shape;386;p12"/>
          <p:cNvSpPr txBox="1"/>
          <p:nvPr/>
        </p:nvSpPr>
        <p:spPr>
          <a:xfrm>
            <a:off x="2551989" y="2210056"/>
            <a:ext cx="2247507"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200" b="1">
                <a:solidFill>
                  <a:schemeClr val="accent1"/>
                </a:solidFill>
                <a:latin typeface="OblikW01-Bold" panose="02000503000000020004" pitchFamily="50" charset="0"/>
                <a:sym typeface="Arial"/>
              </a:rPr>
              <a:t>Gavin Spencer</a:t>
            </a:r>
            <a:endParaRPr>
              <a:latin typeface="OblikW01-Bold" panose="02000503000000020004" pitchFamily="50" charset="0"/>
            </a:endParaRPr>
          </a:p>
          <a:p>
            <a:pPr marL="0" marR="0" lvl="0" indent="0" algn="ctr" rtl="0">
              <a:lnSpc>
                <a:spcPct val="150000"/>
              </a:lnSpc>
              <a:spcBef>
                <a:spcPts val="0"/>
              </a:spcBef>
              <a:spcAft>
                <a:spcPts val="0"/>
              </a:spcAft>
              <a:buNone/>
            </a:pPr>
            <a:r>
              <a:rPr lang="en-US" sz="1200" b="1">
                <a:solidFill>
                  <a:srgbClr val="000000"/>
                </a:solidFill>
                <a:latin typeface="OblikW01-Bold" panose="02000503000000020004" pitchFamily="50" charset="0"/>
                <a:sym typeface="Arial"/>
              </a:rPr>
              <a:t>Chief Executive Officer</a:t>
            </a:r>
            <a:endParaRPr sz="1200" b="1">
              <a:solidFill>
                <a:srgbClr val="000000"/>
              </a:solidFill>
              <a:latin typeface="OblikW01-Bold" panose="02000503000000020004" pitchFamily="50" charset="0"/>
              <a:sym typeface="Arial"/>
            </a:endParaRPr>
          </a:p>
        </p:txBody>
      </p:sp>
      <p:grpSp>
        <p:nvGrpSpPr>
          <p:cNvPr id="387" name="Google Shape;387;p12"/>
          <p:cNvGrpSpPr/>
          <p:nvPr/>
        </p:nvGrpSpPr>
        <p:grpSpPr>
          <a:xfrm>
            <a:off x="2989283" y="982941"/>
            <a:ext cx="1436607" cy="1436607"/>
            <a:chOff x="9742647" y="1224337"/>
            <a:chExt cx="1987246" cy="1987246"/>
          </a:xfrm>
        </p:grpSpPr>
        <p:grpSp>
          <p:nvGrpSpPr>
            <p:cNvPr id="388" name="Google Shape;388;p12"/>
            <p:cNvGrpSpPr/>
            <p:nvPr/>
          </p:nvGrpSpPr>
          <p:grpSpPr>
            <a:xfrm>
              <a:off x="9742647" y="1224337"/>
              <a:ext cx="1987246" cy="1987246"/>
              <a:chOff x="473749" y="1003069"/>
              <a:chExt cx="2233348" cy="2233348"/>
            </a:xfrm>
          </p:grpSpPr>
          <p:grpSp>
            <p:nvGrpSpPr>
              <p:cNvPr id="389" name="Google Shape;389;p12"/>
              <p:cNvGrpSpPr/>
              <p:nvPr/>
            </p:nvGrpSpPr>
            <p:grpSpPr>
              <a:xfrm>
                <a:off x="894967" y="1420349"/>
                <a:ext cx="1389730" cy="1389730"/>
                <a:chOff x="894967" y="1420349"/>
                <a:chExt cx="1389730" cy="1389730"/>
              </a:xfrm>
            </p:grpSpPr>
            <p:sp>
              <p:nvSpPr>
                <p:cNvPr id="390" name="Google Shape;390;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1" name="Google Shape;391;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92" name="Google Shape;392;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393" name="Google Shape;393;p12"/>
            <p:cNvPicPr preferRelativeResize="0"/>
            <p:nvPr/>
          </p:nvPicPr>
          <p:blipFill rotWithShape="1">
            <a:blip r:embed="rId6">
              <a:alphaModFix/>
            </a:blip>
            <a:srcRect/>
            <a:stretch/>
          </p:blipFill>
          <p:spPr>
            <a:xfrm>
              <a:off x="10225561" y="1692831"/>
              <a:ext cx="1021079" cy="1021079"/>
            </a:xfrm>
            <a:prstGeom prst="ellipse">
              <a:avLst/>
            </a:prstGeom>
            <a:solidFill>
              <a:schemeClr val="lt1"/>
            </a:solidFill>
            <a:ln>
              <a:noFill/>
            </a:ln>
          </p:spPr>
        </p:pic>
      </p:grpSp>
      <p:pic>
        <p:nvPicPr>
          <p:cNvPr id="394" name="Google Shape;394;p12" descr="Roche | Pharma Research and Early Development (pRED)"/>
          <p:cNvPicPr preferRelativeResize="0"/>
          <p:nvPr/>
        </p:nvPicPr>
        <p:blipFill rotWithShape="1">
          <a:blip r:embed="rId7">
            <a:alphaModFix/>
          </a:blip>
          <a:srcRect l="30383" t="30065" r="27028" b="24755"/>
          <a:stretch/>
        </p:blipFill>
        <p:spPr>
          <a:xfrm>
            <a:off x="8794203" y="3140235"/>
            <a:ext cx="789366" cy="468268"/>
          </a:xfrm>
          <a:prstGeom prst="rect">
            <a:avLst/>
          </a:prstGeom>
          <a:noFill/>
          <a:ln>
            <a:noFill/>
          </a:ln>
        </p:spPr>
      </p:pic>
      <p:pic>
        <p:nvPicPr>
          <p:cNvPr id="395" name="Google Shape;395;p12"/>
          <p:cNvPicPr preferRelativeResize="0"/>
          <p:nvPr/>
        </p:nvPicPr>
        <p:blipFill rotWithShape="1">
          <a:blip r:embed="rId8">
            <a:alphaModFix/>
          </a:blip>
          <a:srcRect t="12500" b="15593"/>
          <a:stretch/>
        </p:blipFill>
        <p:spPr>
          <a:xfrm>
            <a:off x="3245896" y="3135748"/>
            <a:ext cx="852623" cy="613101"/>
          </a:xfrm>
          <a:prstGeom prst="rect">
            <a:avLst/>
          </a:prstGeom>
          <a:noFill/>
          <a:ln>
            <a:noFill/>
          </a:ln>
        </p:spPr>
      </p:pic>
      <p:pic>
        <p:nvPicPr>
          <p:cNvPr id="396" name="Google Shape;396;p12" descr="A picture containing text, clipart&#10;&#10;Description automatically generated"/>
          <p:cNvPicPr preferRelativeResize="0"/>
          <p:nvPr/>
        </p:nvPicPr>
        <p:blipFill rotWithShape="1">
          <a:blip r:embed="rId9">
            <a:alphaModFix/>
          </a:blip>
          <a:srcRect/>
          <a:stretch/>
        </p:blipFill>
        <p:spPr>
          <a:xfrm>
            <a:off x="7472798" y="2930663"/>
            <a:ext cx="1373243" cy="222287"/>
          </a:xfrm>
          <a:prstGeom prst="rect">
            <a:avLst/>
          </a:prstGeom>
          <a:noFill/>
          <a:ln>
            <a:noFill/>
          </a:ln>
        </p:spPr>
      </p:pic>
      <p:pic>
        <p:nvPicPr>
          <p:cNvPr id="397" name="Google Shape;397;p12" descr="A picture containing text, clipart&#10;&#10;Description automatically generated"/>
          <p:cNvPicPr preferRelativeResize="0"/>
          <p:nvPr/>
        </p:nvPicPr>
        <p:blipFill rotWithShape="1">
          <a:blip r:embed="rId9">
            <a:alphaModFix/>
          </a:blip>
          <a:srcRect/>
          <a:stretch/>
        </p:blipFill>
        <p:spPr>
          <a:xfrm>
            <a:off x="2973866" y="2923816"/>
            <a:ext cx="1373243" cy="222287"/>
          </a:xfrm>
          <a:prstGeom prst="rect">
            <a:avLst/>
          </a:prstGeom>
          <a:noFill/>
          <a:ln>
            <a:noFill/>
          </a:ln>
        </p:spPr>
      </p:pic>
      <p:pic>
        <p:nvPicPr>
          <p:cNvPr id="398" name="Google Shape;398;p12" descr="Logo&#10;&#10;Description automatically generated"/>
          <p:cNvPicPr preferRelativeResize="0"/>
          <p:nvPr/>
        </p:nvPicPr>
        <p:blipFill rotWithShape="1">
          <a:blip r:embed="rId10">
            <a:alphaModFix/>
          </a:blip>
          <a:srcRect/>
          <a:stretch/>
        </p:blipFill>
        <p:spPr>
          <a:xfrm>
            <a:off x="7732422" y="3338498"/>
            <a:ext cx="913995" cy="236808"/>
          </a:xfrm>
          <a:prstGeom prst="rect">
            <a:avLst/>
          </a:prstGeom>
          <a:noFill/>
          <a:ln>
            <a:noFill/>
          </a:ln>
        </p:spPr>
      </p:pic>
      <p:grpSp>
        <p:nvGrpSpPr>
          <p:cNvPr id="401" name="Google Shape;401;p12"/>
          <p:cNvGrpSpPr/>
          <p:nvPr/>
        </p:nvGrpSpPr>
        <p:grpSpPr>
          <a:xfrm>
            <a:off x="632290" y="4016790"/>
            <a:ext cx="6554193" cy="1817303"/>
            <a:chOff x="2765726" y="4106180"/>
            <a:chExt cx="6554193" cy="1817303"/>
          </a:xfrm>
        </p:grpSpPr>
        <p:sp>
          <p:nvSpPr>
            <p:cNvPr id="402" name="Google Shape;402;p12"/>
            <p:cNvSpPr txBox="1"/>
            <p:nvPr/>
          </p:nvSpPr>
          <p:spPr>
            <a:xfrm>
              <a:off x="2765726" y="5386046"/>
              <a:ext cx="2154084"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sym typeface="Arial"/>
                </a:rPr>
                <a:t>Damian Marron</a:t>
              </a:r>
            </a:p>
            <a:p>
              <a:pPr marL="0" marR="0" lvl="0" indent="0" algn="ctr" rtl="0">
                <a:lnSpc>
                  <a:spcPct val="120000"/>
                </a:lnSpc>
                <a:spcBef>
                  <a:spcPts val="0"/>
                </a:spcBef>
                <a:spcAft>
                  <a:spcPts val="0"/>
                </a:spcAft>
                <a:buNone/>
              </a:pPr>
              <a:r>
                <a:rPr lang="en-US" sz="1200" b="1">
                  <a:solidFill>
                    <a:schemeClr val="bg1"/>
                  </a:solidFill>
                  <a:latin typeface="OblikW01-Bold" panose="02000503000000020004" pitchFamily="50" charset="0"/>
                  <a:sym typeface="Arial"/>
                </a:rPr>
                <a:t>Chairman of the Board</a:t>
              </a:r>
              <a:endParaRPr>
                <a:solidFill>
                  <a:schemeClr val="bg1"/>
                </a:solidFill>
                <a:latin typeface="OblikW01-Bold" panose="02000503000000020004" pitchFamily="50" charset="0"/>
              </a:endParaRPr>
            </a:p>
          </p:txBody>
        </p:sp>
        <p:sp>
          <p:nvSpPr>
            <p:cNvPr id="403" name="Google Shape;403;p12"/>
            <p:cNvSpPr txBox="1"/>
            <p:nvPr/>
          </p:nvSpPr>
          <p:spPr>
            <a:xfrm>
              <a:off x="5474418" y="5387952"/>
              <a:ext cx="1455671" cy="53553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200" b="1">
                  <a:solidFill>
                    <a:schemeClr val="accent1"/>
                  </a:solidFill>
                  <a:latin typeface="OblikW01-Bold" panose="02000503000000020004" pitchFamily="50" charset="0"/>
                </a:rPr>
                <a:t>Christine Placet</a:t>
              </a:r>
              <a:endParaRPr sz="1200" b="1">
                <a:solidFill>
                  <a:schemeClr val="accent1"/>
                </a:solidFill>
                <a:latin typeface="OblikW01-Bold" panose="02000503000000020004" pitchFamily="50" charset="0"/>
                <a:sym typeface="Arial"/>
              </a:endParaRPr>
            </a:p>
            <a:p>
              <a:pPr marL="0" marR="0" lvl="0" indent="0" algn="ctr" rtl="0">
                <a:lnSpc>
                  <a:spcPct val="120000"/>
                </a:lnSpc>
                <a:spcBef>
                  <a:spcPts val="0"/>
                </a:spcBef>
                <a:spcAft>
                  <a:spcPts val="0"/>
                </a:spcAft>
                <a:buNone/>
              </a:pPr>
              <a:r>
                <a:rPr lang="en-US" sz="1200" b="1">
                  <a:solidFill>
                    <a:schemeClr val="bg1"/>
                  </a:solidFill>
                  <a:latin typeface="OblikW01-Bold" panose="02000503000000020004" pitchFamily="50" charset="0"/>
                  <a:sym typeface="Arial"/>
                </a:rPr>
                <a:t>Director</a:t>
              </a:r>
              <a:endParaRPr>
                <a:solidFill>
                  <a:schemeClr val="bg1"/>
                </a:solidFill>
                <a:latin typeface="OblikW01-Bold" panose="02000503000000020004" pitchFamily="50" charset="0"/>
              </a:endParaRPr>
            </a:p>
          </p:txBody>
        </p:sp>
        <p:sp>
          <p:nvSpPr>
            <p:cNvPr id="409" name="Google Shape;409;p12"/>
            <p:cNvSpPr txBox="1"/>
            <p:nvPr/>
          </p:nvSpPr>
          <p:spPr>
            <a:xfrm>
              <a:off x="7944002" y="5386046"/>
              <a:ext cx="1375917"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rPr>
                <a:t>Marc Le </a:t>
              </a:r>
              <a:r>
                <a:rPr lang="fr-FR" sz="1200" b="1" err="1">
                  <a:solidFill>
                    <a:schemeClr val="accent1"/>
                  </a:solidFill>
                  <a:latin typeface="OblikW01-Bold" panose="02000503000000020004" pitchFamily="50" charset="0"/>
                </a:rPr>
                <a:t>Bozec</a:t>
              </a:r>
              <a:endParaRPr lang="fr-FR" sz="1200">
                <a:latin typeface="OblikW01-Bold" panose="02000503000000020004" pitchFamily="50" charset="0"/>
              </a:endParaRPr>
            </a:p>
            <a:p>
              <a:pPr marL="0" marR="0" lvl="0" indent="0" algn="ctr" rtl="0">
                <a:lnSpc>
                  <a:spcPct val="120000"/>
                </a:lnSpc>
                <a:spcBef>
                  <a:spcPts val="0"/>
                </a:spcBef>
                <a:spcAft>
                  <a:spcPts val="0"/>
                </a:spcAft>
                <a:buNone/>
              </a:pPr>
              <a:r>
                <a:rPr lang="en-US" sz="1200" b="1">
                  <a:solidFill>
                    <a:schemeClr val="bg1"/>
                  </a:solidFill>
                  <a:latin typeface="OblikW01-Bold" panose="02000503000000020004" pitchFamily="50" charset="0"/>
                  <a:sym typeface="Arial"/>
                </a:rPr>
                <a:t>Director</a:t>
              </a:r>
              <a:endParaRPr>
                <a:solidFill>
                  <a:schemeClr val="bg1"/>
                </a:solidFill>
                <a:latin typeface="OblikW01-Bold" panose="02000503000000020004" pitchFamily="50" charset="0"/>
              </a:endParaRPr>
            </a:p>
          </p:txBody>
        </p:sp>
        <p:grpSp>
          <p:nvGrpSpPr>
            <p:cNvPr id="411" name="Google Shape;411;p12"/>
            <p:cNvGrpSpPr/>
            <p:nvPr/>
          </p:nvGrpSpPr>
          <p:grpSpPr>
            <a:xfrm>
              <a:off x="8084825" y="4310358"/>
              <a:ext cx="1033360" cy="1033360"/>
              <a:chOff x="787317" y="1242613"/>
              <a:chExt cx="1606212" cy="1606212"/>
            </a:xfrm>
          </p:grpSpPr>
          <p:grpSp>
            <p:nvGrpSpPr>
              <p:cNvPr id="412" name="Google Shape;412;p12"/>
              <p:cNvGrpSpPr/>
              <p:nvPr/>
            </p:nvGrpSpPr>
            <p:grpSpPr>
              <a:xfrm>
                <a:off x="894967" y="1346324"/>
                <a:ext cx="1389730" cy="1389730"/>
                <a:chOff x="894967" y="1346324"/>
                <a:chExt cx="1389730" cy="1389730"/>
              </a:xfrm>
            </p:grpSpPr>
            <p:sp>
              <p:nvSpPr>
                <p:cNvPr id="413" name="Google Shape;413;p12"/>
                <p:cNvSpPr/>
                <p:nvPr/>
              </p:nvSpPr>
              <p:spPr>
                <a:xfrm>
                  <a:off x="894967" y="1346324"/>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14" name="Google Shape;414;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15" name="Google Shape;415;p12"/>
              <p:cNvSpPr/>
              <p:nvPr/>
            </p:nvSpPr>
            <p:spPr>
              <a:xfrm rot="14131181">
                <a:off x="787317" y="1242613"/>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grpSp>
          <p:nvGrpSpPr>
            <p:cNvPr id="418" name="Google Shape;418;p12"/>
            <p:cNvGrpSpPr/>
            <p:nvPr/>
          </p:nvGrpSpPr>
          <p:grpSpPr>
            <a:xfrm>
              <a:off x="3124733" y="4106180"/>
              <a:ext cx="1436830" cy="1436830"/>
              <a:chOff x="473749" y="1003069"/>
              <a:chExt cx="2233348" cy="2233348"/>
            </a:xfrm>
          </p:grpSpPr>
          <p:grpSp>
            <p:nvGrpSpPr>
              <p:cNvPr id="419" name="Google Shape;419;p12"/>
              <p:cNvGrpSpPr/>
              <p:nvPr/>
            </p:nvGrpSpPr>
            <p:grpSpPr>
              <a:xfrm>
                <a:off x="894967" y="1420349"/>
                <a:ext cx="1389730" cy="1389730"/>
                <a:chOff x="894967" y="1420349"/>
                <a:chExt cx="1389730" cy="1389730"/>
              </a:xfrm>
            </p:grpSpPr>
            <p:sp>
              <p:nvSpPr>
                <p:cNvPr id="420" name="Google Shape;420;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21" name="Google Shape;421;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22" name="Google Shape;422;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grpSp>
          <p:nvGrpSpPr>
            <p:cNvPr id="425" name="Google Shape;425;p12"/>
            <p:cNvGrpSpPr/>
            <p:nvPr/>
          </p:nvGrpSpPr>
          <p:grpSpPr>
            <a:xfrm>
              <a:off x="5676153" y="4307019"/>
              <a:ext cx="1033360" cy="1033360"/>
              <a:chOff x="787317" y="1257417"/>
              <a:chExt cx="1606211" cy="1606211"/>
            </a:xfrm>
          </p:grpSpPr>
          <p:grpSp>
            <p:nvGrpSpPr>
              <p:cNvPr id="426" name="Google Shape;426;p12"/>
              <p:cNvGrpSpPr/>
              <p:nvPr/>
            </p:nvGrpSpPr>
            <p:grpSpPr>
              <a:xfrm>
                <a:off x="894967" y="1361129"/>
                <a:ext cx="1389730" cy="1389730"/>
                <a:chOff x="894967" y="1361129"/>
                <a:chExt cx="1389730" cy="1389730"/>
              </a:xfrm>
            </p:grpSpPr>
            <p:sp>
              <p:nvSpPr>
                <p:cNvPr id="427" name="Google Shape;427;p12"/>
                <p:cNvSpPr/>
                <p:nvPr/>
              </p:nvSpPr>
              <p:spPr>
                <a:xfrm>
                  <a:off x="894967" y="136112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28" name="Google Shape;428;p12"/>
                <p:cNvSpPr/>
                <p:nvPr/>
              </p:nvSpPr>
              <p:spPr>
                <a:xfrm>
                  <a:off x="1024293" y="146109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29" name="Google Shape;429;p12"/>
              <p:cNvSpPr/>
              <p:nvPr/>
            </p:nvSpPr>
            <p:spPr>
              <a:xfrm rot="14131181">
                <a:off x="787317" y="1257417"/>
                <a:ext cx="1606211" cy="1606211"/>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grpSp>
      <p:cxnSp>
        <p:nvCxnSpPr>
          <p:cNvPr id="431" name="Google Shape;431;p12"/>
          <p:cNvCxnSpPr/>
          <p:nvPr/>
        </p:nvCxnSpPr>
        <p:spPr>
          <a:xfrm>
            <a:off x="1496329" y="3899483"/>
            <a:ext cx="9642086" cy="0"/>
          </a:xfrm>
          <a:prstGeom prst="straightConnector1">
            <a:avLst/>
          </a:prstGeom>
          <a:noFill/>
          <a:ln w="9525" cap="flat" cmpd="sng">
            <a:solidFill>
              <a:schemeClr val="accent1"/>
            </a:solidFill>
            <a:prstDash val="solid"/>
            <a:miter lim="800000"/>
            <a:headEnd type="none" w="sm" len="sm"/>
            <a:tailEnd type="none" w="sm" len="sm"/>
          </a:ln>
        </p:spPr>
      </p:cxnSp>
      <p:sp>
        <p:nvSpPr>
          <p:cNvPr id="2" name="Google Shape;386;p12">
            <a:extLst>
              <a:ext uri="{FF2B5EF4-FFF2-40B4-BE49-F238E27FC236}">
                <a16:creationId xmlns:a16="http://schemas.microsoft.com/office/drawing/2014/main" id="{6A4D2930-7B8F-A6F6-78DF-A1E4A3A66528}"/>
              </a:ext>
            </a:extLst>
          </p:cNvPr>
          <p:cNvSpPr txBox="1"/>
          <p:nvPr/>
        </p:nvSpPr>
        <p:spPr>
          <a:xfrm>
            <a:off x="7635910" y="5243232"/>
            <a:ext cx="2247507"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200" b="1">
                <a:solidFill>
                  <a:schemeClr val="accent1"/>
                </a:solidFill>
                <a:latin typeface="OblikW01-Bold" panose="02000503000000020004" pitchFamily="50" charset="0"/>
                <a:sym typeface="Arial"/>
              </a:rPr>
              <a:t>Gavin Spencer</a:t>
            </a:r>
            <a:endParaRPr lang="en-US">
              <a:latin typeface="OblikW01-Bold" panose="02000503000000020004" pitchFamily="50" charset="0"/>
            </a:endParaRPr>
          </a:p>
          <a:p>
            <a:pPr marL="0" marR="0" lvl="0" indent="0" algn="ctr" rtl="0">
              <a:lnSpc>
                <a:spcPct val="120000"/>
              </a:lnSpc>
              <a:spcBef>
                <a:spcPts val="0"/>
              </a:spcBef>
              <a:spcAft>
                <a:spcPts val="0"/>
              </a:spcAft>
              <a:buNone/>
            </a:pPr>
            <a:r>
              <a:rPr lang="en-US" sz="1200" b="1">
                <a:solidFill>
                  <a:srgbClr val="000000"/>
                </a:solidFill>
                <a:latin typeface="OblikW01-Bold" panose="02000503000000020004" pitchFamily="50" charset="0"/>
                <a:sym typeface="Arial"/>
              </a:rPr>
              <a:t>Chief Executive Officer</a:t>
            </a:r>
          </a:p>
        </p:txBody>
      </p:sp>
      <p:grpSp>
        <p:nvGrpSpPr>
          <p:cNvPr id="3" name="Google Shape;387;p12">
            <a:extLst>
              <a:ext uri="{FF2B5EF4-FFF2-40B4-BE49-F238E27FC236}">
                <a16:creationId xmlns:a16="http://schemas.microsoft.com/office/drawing/2014/main" id="{CC8D2E00-4734-5208-BB9F-D8A7EA957E35}"/>
              </a:ext>
            </a:extLst>
          </p:cNvPr>
          <p:cNvGrpSpPr/>
          <p:nvPr/>
        </p:nvGrpSpPr>
        <p:grpSpPr>
          <a:xfrm>
            <a:off x="8073204" y="4016117"/>
            <a:ext cx="1436607" cy="1436607"/>
            <a:chOff x="9742647" y="1224337"/>
            <a:chExt cx="1987246" cy="1987246"/>
          </a:xfrm>
        </p:grpSpPr>
        <p:grpSp>
          <p:nvGrpSpPr>
            <p:cNvPr id="4" name="Google Shape;388;p12">
              <a:extLst>
                <a:ext uri="{FF2B5EF4-FFF2-40B4-BE49-F238E27FC236}">
                  <a16:creationId xmlns:a16="http://schemas.microsoft.com/office/drawing/2014/main" id="{BF1830CB-1847-C5AB-F07E-4A071EBC5875}"/>
                </a:ext>
              </a:extLst>
            </p:cNvPr>
            <p:cNvGrpSpPr/>
            <p:nvPr/>
          </p:nvGrpSpPr>
          <p:grpSpPr>
            <a:xfrm>
              <a:off x="9742647" y="1224337"/>
              <a:ext cx="1987246" cy="1987246"/>
              <a:chOff x="473749" y="1003069"/>
              <a:chExt cx="2233348" cy="2233348"/>
            </a:xfrm>
          </p:grpSpPr>
          <p:grpSp>
            <p:nvGrpSpPr>
              <p:cNvPr id="6" name="Google Shape;389;p12">
                <a:extLst>
                  <a:ext uri="{FF2B5EF4-FFF2-40B4-BE49-F238E27FC236}">
                    <a16:creationId xmlns:a16="http://schemas.microsoft.com/office/drawing/2014/main" id="{5CCAAFEE-C9B5-C7EC-18AE-752EA825898C}"/>
                  </a:ext>
                </a:extLst>
              </p:cNvPr>
              <p:cNvGrpSpPr/>
              <p:nvPr/>
            </p:nvGrpSpPr>
            <p:grpSpPr>
              <a:xfrm>
                <a:off x="894967" y="1420349"/>
                <a:ext cx="1389730" cy="1389730"/>
                <a:chOff x="894967" y="1420349"/>
                <a:chExt cx="1389730" cy="1389730"/>
              </a:xfrm>
            </p:grpSpPr>
            <p:sp>
              <p:nvSpPr>
                <p:cNvPr id="8" name="Google Shape;390;p12">
                  <a:extLst>
                    <a:ext uri="{FF2B5EF4-FFF2-40B4-BE49-F238E27FC236}">
                      <a16:creationId xmlns:a16="http://schemas.microsoft.com/office/drawing/2014/main" id="{E8A394CB-665D-D540-D9A0-2FB97E71437F}"/>
                    </a:ext>
                  </a:extLst>
                </p:cNvPr>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 name="Google Shape;391;p12">
                  <a:extLst>
                    <a:ext uri="{FF2B5EF4-FFF2-40B4-BE49-F238E27FC236}">
                      <a16:creationId xmlns:a16="http://schemas.microsoft.com/office/drawing/2014/main" id="{E71A3290-8B0B-47C7-3734-AF8A7659A2FF}"/>
                    </a:ext>
                  </a:extLst>
                </p:cNvPr>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 name="Google Shape;392;p12">
                <a:extLst>
                  <a:ext uri="{FF2B5EF4-FFF2-40B4-BE49-F238E27FC236}">
                    <a16:creationId xmlns:a16="http://schemas.microsoft.com/office/drawing/2014/main" id="{8F3203B8-98F8-68A3-6D72-A9FF1DBBC1DA}"/>
                  </a:ext>
                </a:extLst>
              </p:cNvPr>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pic>
          <p:nvPicPr>
            <p:cNvPr id="5" name="Google Shape;393;p12">
              <a:extLst>
                <a:ext uri="{FF2B5EF4-FFF2-40B4-BE49-F238E27FC236}">
                  <a16:creationId xmlns:a16="http://schemas.microsoft.com/office/drawing/2014/main" id="{B8857D3B-AC3C-DD94-55DA-952D1A0B4DB9}"/>
                </a:ext>
              </a:extLst>
            </p:cNvPr>
            <p:cNvPicPr preferRelativeResize="0"/>
            <p:nvPr/>
          </p:nvPicPr>
          <p:blipFill rotWithShape="1">
            <a:blip r:embed="rId6">
              <a:alphaModFix/>
            </a:blip>
            <a:srcRect/>
            <a:stretch/>
          </p:blipFill>
          <p:spPr>
            <a:xfrm>
              <a:off x="10225561" y="1692831"/>
              <a:ext cx="1021079" cy="1021079"/>
            </a:xfrm>
            <a:prstGeom prst="ellipse">
              <a:avLst/>
            </a:prstGeom>
            <a:solidFill>
              <a:schemeClr val="lt1"/>
            </a:solidFill>
            <a:ln>
              <a:noFill/>
            </a:ln>
          </p:spPr>
        </p:pic>
      </p:grpSp>
      <p:sp>
        <p:nvSpPr>
          <p:cNvPr id="12" name="Google Shape;386;p12">
            <a:extLst>
              <a:ext uri="{FF2B5EF4-FFF2-40B4-BE49-F238E27FC236}">
                <a16:creationId xmlns:a16="http://schemas.microsoft.com/office/drawing/2014/main" id="{2F5559A6-C7BD-F537-0822-C4FC2D44DA85}"/>
              </a:ext>
            </a:extLst>
          </p:cNvPr>
          <p:cNvSpPr txBox="1"/>
          <p:nvPr/>
        </p:nvSpPr>
        <p:spPr>
          <a:xfrm>
            <a:off x="9711728" y="4472992"/>
            <a:ext cx="2247507" cy="75709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200" b="1">
                <a:solidFill>
                  <a:schemeClr val="accent1"/>
                </a:solidFill>
                <a:latin typeface="OblikW01-Bold" panose="02000503000000020004" pitchFamily="50" charset="0"/>
              </a:rPr>
              <a:t>Sonia Benhamida</a:t>
            </a:r>
            <a:endParaRPr lang="en-US">
              <a:latin typeface="OblikW01-Bold" panose="02000503000000020004" pitchFamily="50" charset="0"/>
            </a:endParaRPr>
          </a:p>
          <a:p>
            <a:pPr marL="0" marR="0" lvl="0" indent="0" algn="ctr" rtl="0">
              <a:lnSpc>
                <a:spcPct val="120000"/>
              </a:lnSpc>
              <a:spcBef>
                <a:spcPts val="0"/>
              </a:spcBef>
              <a:spcAft>
                <a:spcPts val="0"/>
              </a:spcAft>
              <a:buNone/>
            </a:pPr>
            <a:r>
              <a:rPr lang="en-US" sz="1200" b="1">
                <a:solidFill>
                  <a:srgbClr val="000000"/>
                </a:solidFill>
                <a:latin typeface="OblikW01-Bold" panose="02000503000000020004" pitchFamily="50" charset="0"/>
                <a:sym typeface="Arial"/>
              </a:rPr>
              <a:t>Observer</a:t>
            </a:r>
          </a:p>
          <a:p>
            <a:pPr marL="0" marR="0" lvl="0" indent="0" algn="ctr" rtl="0">
              <a:lnSpc>
                <a:spcPct val="120000"/>
              </a:lnSpc>
              <a:spcBef>
                <a:spcPts val="0"/>
              </a:spcBef>
              <a:spcAft>
                <a:spcPts val="0"/>
              </a:spcAft>
              <a:buNone/>
            </a:pPr>
            <a:r>
              <a:rPr lang="en-US" sz="1200" b="1">
                <a:latin typeface="OblikW01-Bold" panose="02000503000000020004" pitchFamily="50" charset="0"/>
              </a:rPr>
              <a:t>BlackRock</a:t>
            </a:r>
            <a:endParaRPr lang="en-US" sz="1200" b="1">
              <a:solidFill>
                <a:srgbClr val="000000"/>
              </a:solidFill>
              <a:latin typeface="OblikW01-Bold" panose="02000503000000020004" pitchFamily="50" charset="0"/>
              <a:sym typeface="Arial"/>
            </a:endParaRPr>
          </a:p>
        </p:txBody>
      </p:sp>
      <p:sp>
        <p:nvSpPr>
          <p:cNvPr id="13" name="Google Shape;386;p12">
            <a:extLst>
              <a:ext uri="{FF2B5EF4-FFF2-40B4-BE49-F238E27FC236}">
                <a16:creationId xmlns:a16="http://schemas.microsoft.com/office/drawing/2014/main" id="{C13F041A-F6FC-7A68-91ED-D3AB4709E719}"/>
              </a:ext>
            </a:extLst>
          </p:cNvPr>
          <p:cNvSpPr txBox="1"/>
          <p:nvPr/>
        </p:nvSpPr>
        <p:spPr>
          <a:xfrm>
            <a:off x="9711727" y="5314834"/>
            <a:ext cx="2247507" cy="75709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200" b="1">
                <a:solidFill>
                  <a:schemeClr val="accent1"/>
                </a:solidFill>
                <a:latin typeface="OblikW01-Bold" panose="02000503000000020004" pitchFamily="50" charset="0"/>
              </a:rPr>
              <a:t>Maurizio </a:t>
            </a:r>
            <a:r>
              <a:rPr lang="en-US" sz="1200" b="1" err="1">
                <a:solidFill>
                  <a:schemeClr val="accent1"/>
                </a:solidFill>
                <a:latin typeface="OblikW01-Bold" panose="02000503000000020004" pitchFamily="50" charset="0"/>
              </a:rPr>
              <a:t>Petitbon</a:t>
            </a:r>
            <a:endParaRPr lang="en-US">
              <a:latin typeface="OblikW01-Bold" panose="02000503000000020004" pitchFamily="50" charset="0"/>
            </a:endParaRPr>
          </a:p>
          <a:p>
            <a:pPr marL="0" marR="0" lvl="0" indent="0" algn="ctr" rtl="0">
              <a:lnSpc>
                <a:spcPct val="120000"/>
              </a:lnSpc>
              <a:spcBef>
                <a:spcPts val="0"/>
              </a:spcBef>
              <a:spcAft>
                <a:spcPts val="0"/>
              </a:spcAft>
              <a:buNone/>
            </a:pPr>
            <a:r>
              <a:rPr lang="en-US" sz="1200" b="1">
                <a:solidFill>
                  <a:srgbClr val="000000"/>
                </a:solidFill>
                <a:latin typeface="OblikW01-Bold" panose="02000503000000020004" pitchFamily="50" charset="0"/>
                <a:sym typeface="Arial"/>
              </a:rPr>
              <a:t>Observer</a:t>
            </a:r>
          </a:p>
          <a:p>
            <a:pPr marL="0" marR="0" lvl="0" indent="0" algn="ctr" rtl="0">
              <a:lnSpc>
                <a:spcPct val="120000"/>
              </a:lnSpc>
              <a:spcBef>
                <a:spcPts val="0"/>
              </a:spcBef>
              <a:spcAft>
                <a:spcPts val="0"/>
              </a:spcAft>
              <a:buNone/>
            </a:pPr>
            <a:r>
              <a:rPr lang="en-US" sz="1200" b="1">
                <a:latin typeface="OblikW01-Bold" panose="02000503000000020004" pitchFamily="50" charset="0"/>
              </a:rPr>
              <a:t>BlackRock</a:t>
            </a:r>
            <a:endParaRPr lang="en-US" sz="1200" b="1">
              <a:solidFill>
                <a:srgbClr val="000000"/>
              </a:solidFill>
              <a:latin typeface="OblikW01-Bold" panose="02000503000000020004" pitchFamily="50" charset="0"/>
              <a:sym typeface="Arial"/>
            </a:endParaRPr>
          </a:p>
        </p:txBody>
      </p:sp>
      <p:pic>
        <p:nvPicPr>
          <p:cNvPr id="14" name="Picture 13" descr="A person in a suit smiling&#10;&#10;Description automatically generated">
            <a:extLst>
              <a:ext uri="{FF2B5EF4-FFF2-40B4-BE49-F238E27FC236}">
                <a16:creationId xmlns:a16="http://schemas.microsoft.com/office/drawing/2014/main" id="{2ABDAC10-1725-5586-DB93-157371FF0F5A}"/>
              </a:ext>
            </a:extLst>
          </p:cNvPr>
          <p:cNvPicPr>
            <a:picLocks noChangeAspect="1"/>
          </p:cNvPicPr>
          <p:nvPr/>
        </p:nvPicPr>
        <p:blipFill rotWithShape="1">
          <a:blip r:embed="rId11"/>
          <a:srcRect l="25363" t="13083" r="36953" b="30465"/>
          <a:stretch/>
        </p:blipFill>
        <p:spPr>
          <a:xfrm>
            <a:off x="1349895" y="4352786"/>
            <a:ext cx="740664" cy="740664"/>
          </a:xfrm>
          <a:prstGeom prst="ellipse">
            <a:avLst/>
          </a:prstGeom>
        </p:spPr>
      </p:pic>
      <p:pic>
        <p:nvPicPr>
          <p:cNvPr id="15" name="Picture 16" descr="A person in a suit and tie&#10;&#10;Description automatically generated">
            <a:extLst>
              <a:ext uri="{FF2B5EF4-FFF2-40B4-BE49-F238E27FC236}">
                <a16:creationId xmlns:a16="http://schemas.microsoft.com/office/drawing/2014/main" id="{8158022F-5F67-16B5-6E9C-C168A5E2E529}"/>
              </a:ext>
            </a:extLst>
          </p:cNvPr>
          <p:cNvPicPr>
            <a:picLocks noChangeAspect="1"/>
          </p:cNvPicPr>
          <p:nvPr/>
        </p:nvPicPr>
        <p:blipFill rotWithShape="1">
          <a:blip r:embed="rId12"/>
          <a:srcRect l="19562" t="21052" r="15893" b="32758"/>
          <a:stretch/>
        </p:blipFill>
        <p:spPr>
          <a:xfrm>
            <a:off x="6103564" y="4378801"/>
            <a:ext cx="740664" cy="740664"/>
          </a:xfrm>
          <a:prstGeom prst="ellipse">
            <a:avLst/>
          </a:prstGeom>
        </p:spPr>
      </p:pic>
      <p:sp>
        <p:nvSpPr>
          <p:cNvPr id="18" name="TextBox 14">
            <a:extLst>
              <a:ext uri="{FF2B5EF4-FFF2-40B4-BE49-F238E27FC236}">
                <a16:creationId xmlns:a16="http://schemas.microsoft.com/office/drawing/2014/main" id="{B6625684-48D1-0EC9-C2B6-998F4B297588}"/>
              </a:ext>
            </a:extLst>
          </p:cNvPr>
          <p:cNvSpPr txBox="1"/>
          <p:nvPr/>
        </p:nvSpPr>
        <p:spPr>
          <a:xfrm>
            <a:off x="743700" y="5850287"/>
            <a:ext cx="2154084" cy="600164"/>
          </a:xfrm>
          <a:prstGeom prst="rect">
            <a:avLst/>
          </a:prstGeom>
          <a:noFill/>
        </p:spPr>
        <p:txBody>
          <a:bodyPr wrap="square" rtlCol="0">
            <a:spAutoFit/>
          </a:bodyPr>
          <a:lstStyle/>
          <a:p>
            <a:pPr algn="just"/>
            <a:r>
              <a:rPr lang="en-GB" sz="1100" b="1">
                <a:solidFill>
                  <a:schemeClr val="bg1">
                    <a:lumMod val="50000"/>
                    <a:lumOff val="50000"/>
                  </a:schemeClr>
                </a:solidFill>
                <a:latin typeface="OblikW01-Bold" panose="02000503000000020004" pitchFamily="50" charset="0"/>
              </a:rPr>
              <a:t>Healthcare executive, non-executive Director/Chair and advisor</a:t>
            </a:r>
          </a:p>
        </p:txBody>
      </p:sp>
      <p:sp>
        <p:nvSpPr>
          <p:cNvPr id="19" name="TextBox 15">
            <a:extLst>
              <a:ext uri="{FF2B5EF4-FFF2-40B4-BE49-F238E27FC236}">
                <a16:creationId xmlns:a16="http://schemas.microsoft.com/office/drawing/2014/main" id="{0C813EAF-B589-2376-8452-E1E7215C83CF}"/>
              </a:ext>
            </a:extLst>
          </p:cNvPr>
          <p:cNvSpPr txBox="1"/>
          <p:nvPr/>
        </p:nvSpPr>
        <p:spPr>
          <a:xfrm>
            <a:off x="3197315" y="5851455"/>
            <a:ext cx="1904841" cy="600164"/>
          </a:xfrm>
          <a:prstGeom prst="rect">
            <a:avLst/>
          </a:prstGeom>
          <a:noFill/>
        </p:spPr>
        <p:txBody>
          <a:bodyPr wrap="square" rtlCol="0">
            <a:spAutoFit/>
          </a:bodyPr>
          <a:lstStyle/>
          <a:p>
            <a:pPr algn="just"/>
            <a:r>
              <a:rPr lang="en-US" sz="1100" b="1">
                <a:solidFill>
                  <a:schemeClr val="bg1">
                    <a:lumMod val="50000"/>
                    <a:lumOff val="50000"/>
                  </a:schemeClr>
                </a:solidFill>
                <a:latin typeface="OblikW01-Bold" panose="02000503000000020004" pitchFamily="50" charset="0"/>
              </a:rPr>
              <a:t>Experienced CEO and financial leader in the biotech industry</a:t>
            </a:r>
            <a:endParaRPr lang="en-GB" sz="1100" b="1">
              <a:solidFill>
                <a:schemeClr val="bg1">
                  <a:lumMod val="50000"/>
                  <a:lumOff val="50000"/>
                </a:schemeClr>
              </a:solidFill>
              <a:latin typeface="OblikW01-Bold" panose="02000503000000020004" pitchFamily="50" charset="0"/>
            </a:endParaRPr>
          </a:p>
        </p:txBody>
      </p:sp>
      <p:sp>
        <p:nvSpPr>
          <p:cNvPr id="20" name="TextBox 17">
            <a:extLst>
              <a:ext uri="{FF2B5EF4-FFF2-40B4-BE49-F238E27FC236}">
                <a16:creationId xmlns:a16="http://schemas.microsoft.com/office/drawing/2014/main" id="{19574BD9-9332-B5F9-57E4-B7B3BC9D1145}"/>
              </a:ext>
            </a:extLst>
          </p:cNvPr>
          <p:cNvSpPr txBox="1"/>
          <p:nvPr/>
        </p:nvSpPr>
        <p:spPr>
          <a:xfrm>
            <a:off x="5449465" y="5840336"/>
            <a:ext cx="2119367" cy="769441"/>
          </a:xfrm>
          <a:prstGeom prst="rect">
            <a:avLst/>
          </a:prstGeom>
          <a:noFill/>
        </p:spPr>
        <p:txBody>
          <a:bodyPr wrap="square" rtlCol="0">
            <a:spAutoFit/>
          </a:bodyPr>
          <a:lstStyle/>
          <a:p>
            <a:pPr algn="just"/>
            <a:r>
              <a:rPr lang="en-GB" sz="1100" b="1">
                <a:solidFill>
                  <a:schemeClr val="bg1">
                    <a:lumMod val="50000"/>
                    <a:lumOff val="50000"/>
                  </a:schemeClr>
                </a:solidFill>
                <a:latin typeface="OblikW01-Bold" panose="02000503000000020004" pitchFamily="50" charset="0"/>
              </a:rPr>
              <a:t>Life Sciences entrepreneur with a background in finance, organization and strategic consulting</a:t>
            </a:r>
          </a:p>
        </p:txBody>
      </p:sp>
      <p:sp>
        <p:nvSpPr>
          <p:cNvPr id="21" name="TextBox 19">
            <a:extLst>
              <a:ext uri="{FF2B5EF4-FFF2-40B4-BE49-F238E27FC236}">
                <a16:creationId xmlns:a16="http://schemas.microsoft.com/office/drawing/2014/main" id="{A27CDA72-9580-14A0-5151-91154D6D679B}"/>
              </a:ext>
            </a:extLst>
          </p:cNvPr>
          <p:cNvSpPr txBox="1"/>
          <p:nvPr/>
        </p:nvSpPr>
        <p:spPr>
          <a:xfrm>
            <a:off x="7812858" y="5851455"/>
            <a:ext cx="2154084" cy="769441"/>
          </a:xfrm>
          <a:prstGeom prst="rect">
            <a:avLst/>
          </a:prstGeom>
          <a:noFill/>
        </p:spPr>
        <p:txBody>
          <a:bodyPr wrap="square" rtlCol="0">
            <a:spAutoFit/>
          </a:bodyPr>
          <a:lstStyle/>
          <a:p>
            <a:pPr algn="just"/>
            <a:r>
              <a:rPr lang="en-GB" sz="1100" b="1">
                <a:solidFill>
                  <a:schemeClr val="bg1">
                    <a:lumMod val="50000"/>
                    <a:lumOff val="50000"/>
                  </a:schemeClr>
                </a:solidFill>
                <a:latin typeface="OblikW01-Bold" panose="02000503000000020004" pitchFamily="50" charset="0"/>
              </a:rPr>
              <a:t>More than 25 years of experience in leading strategic and Business Development functions</a:t>
            </a:r>
          </a:p>
        </p:txBody>
      </p:sp>
      <p:pic>
        <p:nvPicPr>
          <p:cNvPr id="16" name="Picture 15" descr="A person smiling for a picture&#10;&#10;Description automatically generated">
            <a:extLst>
              <a:ext uri="{FF2B5EF4-FFF2-40B4-BE49-F238E27FC236}">
                <a16:creationId xmlns:a16="http://schemas.microsoft.com/office/drawing/2014/main" id="{81E3D63B-54E5-C8A1-876D-4A5608DAAE43}"/>
              </a:ext>
            </a:extLst>
          </p:cNvPr>
          <p:cNvPicPr>
            <a:picLocks noChangeAspect="1"/>
          </p:cNvPicPr>
          <p:nvPr/>
        </p:nvPicPr>
        <p:blipFill rotWithShape="1">
          <a:blip r:embed="rId13"/>
          <a:srcRect l="15476" t="19479" r="7389" b="22670"/>
          <a:stretch/>
        </p:blipFill>
        <p:spPr>
          <a:xfrm>
            <a:off x="3667209" y="4328575"/>
            <a:ext cx="770621" cy="770621"/>
          </a:xfrm>
          <a:prstGeom prst="ellipse">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4"/>
          <p:cNvSpPr txBox="1">
            <a:spLocks noGrp="1"/>
          </p:cNvSpPr>
          <p:nvPr>
            <p:ph type="title"/>
          </p:nvPr>
        </p:nvSpPr>
        <p:spPr>
          <a:xfrm>
            <a:off x="610743" y="382683"/>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Financial highlights</a:t>
            </a:r>
            <a:endParaRPr/>
          </a:p>
        </p:txBody>
      </p:sp>
      <p:sp>
        <p:nvSpPr>
          <p:cNvPr id="449" name="Google Shape;449;p14"/>
          <p:cNvSpPr txBox="1">
            <a:spLocks noGrp="1"/>
          </p:cNvSpPr>
          <p:nvPr>
            <p:ph type="body" idx="2"/>
          </p:nvPr>
        </p:nvSpPr>
        <p:spPr>
          <a:xfrm>
            <a:off x="693205" y="5568364"/>
            <a:ext cx="10060520" cy="1156398"/>
          </a:xfrm>
          <a:prstGeom prst="rect">
            <a:avLst/>
          </a:prstGeom>
          <a:noFill/>
          <a:ln>
            <a:noFill/>
          </a:ln>
        </p:spPr>
        <p:txBody>
          <a:bodyPr spcFirstLastPara="1" wrap="square" lIns="91425" tIns="45700" rIns="91425" bIns="45700" anchor="ctr" anchorCtr="0">
            <a:noAutofit/>
          </a:bodyPr>
          <a:lstStyle/>
          <a:p>
            <a:pPr marL="0" indent="0" algn="just">
              <a:lnSpc>
                <a:spcPct val="100000"/>
              </a:lnSpc>
            </a:pPr>
            <a:r>
              <a:rPr lang="en-US">
                <a:latin typeface="OblikW01-Light"/>
              </a:rPr>
              <a:t>1. Figures are non audited. </a:t>
            </a:r>
            <a:r>
              <a:rPr lang="en-US" err="1">
                <a:latin typeface="OblikW01-Light"/>
              </a:rPr>
              <a:t>Nicox</a:t>
            </a:r>
            <a:r>
              <a:rPr lang="en-US">
                <a:latin typeface="OblikW01-Light"/>
              </a:rPr>
              <a:t> Group is </a:t>
            </a:r>
            <a:r>
              <a:rPr lang="en-US" err="1">
                <a:latin typeface="OblikW01-Light"/>
              </a:rPr>
              <a:t>Nicox</a:t>
            </a:r>
            <a:r>
              <a:rPr lang="en-US">
                <a:latin typeface="OblikW01-Light"/>
              </a:rPr>
              <a:t> SA and its affiliates.  2. This figure does not include the Armistice put option granted in the November 2022 equity financing, payable in the case of a merger by acquisition (fusion par absorption), merger (fusion par </a:t>
            </a:r>
            <a:r>
              <a:rPr lang="en-US" err="1">
                <a:latin typeface="OblikW01-Light"/>
              </a:rPr>
              <a:t>création</a:t>
            </a:r>
            <a:r>
              <a:rPr lang="en-US">
                <a:latin typeface="OblikW01-Light"/>
              </a:rPr>
              <a:t> </a:t>
            </a:r>
            <a:r>
              <a:rPr lang="en-US" err="1">
                <a:latin typeface="OblikW01-Light"/>
              </a:rPr>
              <a:t>d’une</a:t>
            </a:r>
            <a:r>
              <a:rPr lang="en-US">
                <a:latin typeface="OblikW01-Light"/>
              </a:rPr>
              <a:t> nouvelle société), division (scission), or a change of control within the meaning assigned in article L.233-3 I of the French commercial code (Code de commerce) where the consideration for such transaction is </a:t>
            </a:r>
            <a:r>
              <a:rPr lang="en-US" err="1">
                <a:latin typeface="OblikW01-Light"/>
              </a:rPr>
              <a:t>Nicox</a:t>
            </a:r>
            <a:r>
              <a:rPr lang="en-US">
                <a:latin typeface="OblikW01-Light"/>
              </a:rPr>
              <a:t> shares at a value of less than €1.70, the exercise price of the warrants, Armistice can request that </a:t>
            </a:r>
            <a:r>
              <a:rPr lang="en-US" err="1">
                <a:latin typeface="OblikW01-Light"/>
              </a:rPr>
              <a:t>Nicox</a:t>
            </a:r>
            <a:r>
              <a:rPr lang="en-US">
                <a:latin typeface="OblikW01-Light"/>
              </a:rPr>
              <a:t> purchases the warrants granted to Armistice at their Black Scholes value (using pre-defined terms).  3. Based exclusively on the development of NCX 470.   4. Existing outstanding shares as of June 21, 2024.   5.To the best of our knowledge, based on share capital issued as of June 21, 2024.</a:t>
            </a:r>
          </a:p>
        </p:txBody>
      </p:sp>
      <p:sp>
        <p:nvSpPr>
          <p:cNvPr id="450" name="Google Shape;450;p14"/>
          <p:cNvSpPr txBox="1">
            <a:spLocks noGrp="1"/>
          </p:cNvSpPr>
          <p:nvPr>
            <p:ph type="body" idx="3"/>
          </p:nvPr>
        </p:nvSpPr>
        <p:spPr>
          <a:xfrm>
            <a:off x="835200" y="920802"/>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en-US" b="1"/>
              <a:t>Cash balance expected to support current operations through to February 2025</a:t>
            </a:r>
            <a:endParaRPr b="1"/>
          </a:p>
        </p:txBody>
      </p:sp>
      <p:graphicFrame>
        <p:nvGraphicFramePr>
          <p:cNvPr id="451" name="Google Shape;451;p14"/>
          <p:cNvGraphicFramePr/>
          <p:nvPr>
            <p:extLst>
              <p:ext uri="{D42A27DB-BD31-4B8C-83A1-F6EECF244321}">
                <p14:modId xmlns:p14="http://schemas.microsoft.com/office/powerpoint/2010/main" val="3341651420"/>
              </p:ext>
            </p:extLst>
          </p:nvPr>
        </p:nvGraphicFramePr>
        <p:xfrm>
          <a:off x="733515" y="1626543"/>
          <a:ext cx="10710350" cy="2674420"/>
        </p:xfrm>
        <a:graphic>
          <a:graphicData uri="http://schemas.openxmlformats.org/drawingml/2006/table">
            <a:tbl>
              <a:tblPr firstRow="1" bandRow="1">
                <a:noFill/>
                <a:tableStyleId>{34FD00FB-5C16-497C-AB63-7333D9350D58}</a:tableStyleId>
              </a:tblPr>
              <a:tblGrid>
                <a:gridCol w="5184400">
                  <a:extLst>
                    <a:ext uri="{9D8B030D-6E8A-4147-A177-3AD203B41FA5}">
                      <a16:colId xmlns:a16="http://schemas.microsoft.com/office/drawing/2014/main" val="20000"/>
                    </a:ext>
                  </a:extLst>
                </a:gridCol>
                <a:gridCol w="5525950">
                  <a:extLst>
                    <a:ext uri="{9D8B030D-6E8A-4147-A177-3AD203B41FA5}">
                      <a16:colId xmlns:a16="http://schemas.microsoft.com/office/drawing/2014/main" val="20001"/>
                    </a:ext>
                  </a:extLst>
                </a:gridCol>
              </a:tblGrid>
              <a:tr h="359375">
                <a:tc gridSpan="2">
                  <a:txBody>
                    <a:bodyPr/>
                    <a:lstStyle/>
                    <a:p>
                      <a:pPr marL="0" marR="0" lvl="0" indent="0" algn="l" rtl="0">
                        <a:spcBef>
                          <a:spcPts val="0"/>
                        </a:spcBef>
                        <a:spcAft>
                          <a:spcPts val="0"/>
                        </a:spcAft>
                        <a:buNone/>
                      </a:pPr>
                      <a:r>
                        <a:rPr lang="en-US" sz="1600" b="1" u="none" strike="noStrike" cap="none">
                          <a:solidFill>
                            <a:schemeClr val="bg2"/>
                          </a:solidFill>
                          <a:latin typeface="OblikW01-Bold"/>
                          <a:ea typeface="Arial"/>
                          <a:cs typeface="Arial"/>
                          <a:sym typeface="Arial"/>
                        </a:rPr>
                        <a:t>Financial Position and Ownership of the </a:t>
                      </a:r>
                      <a:r>
                        <a:rPr lang="en-US" sz="1600" b="1" u="none" strike="noStrike" cap="none" err="1">
                          <a:solidFill>
                            <a:schemeClr val="bg2"/>
                          </a:solidFill>
                          <a:latin typeface="OblikW01-Bold"/>
                          <a:ea typeface="Arial"/>
                          <a:cs typeface="Arial"/>
                          <a:sym typeface="Arial"/>
                        </a:rPr>
                        <a:t>Nicox</a:t>
                      </a:r>
                      <a:r>
                        <a:rPr lang="en-US" sz="1600" b="1" u="none" strike="noStrike" cap="none">
                          <a:solidFill>
                            <a:schemeClr val="bg2"/>
                          </a:solidFill>
                          <a:latin typeface="OblikW01-Bold"/>
                          <a:ea typeface="Arial"/>
                          <a:cs typeface="Arial"/>
                          <a:sym typeface="Arial"/>
                        </a:rPr>
                        <a:t> Group</a:t>
                      </a:r>
                      <a:r>
                        <a:rPr lang="en-US" sz="1600" b="1" u="none" strike="noStrike" cap="none" baseline="30000">
                          <a:solidFill>
                            <a:schemeClr val="bg2"/>
                          </a:solidFill>
                          <a:latin typeface="OblikW01-Bold"/>
                          <a:ea typeface="Arial"/>
                          <a:cs typeface="Arial"/>
                          <a:sym typeface="Arial"/>
                        </a:rPr>
                        <a:t>1</a:t>
                      </a:r>
                      <a:endParaRPr sz="1200" b="1" u="none" strike="sngStrike" cap="none" baseline="30000">
                        <a:solidFill>
                          <a:schemeClr val="bg2"/>
                        </a:solidFill>
                        <a:latin typeface="OblikW01-Bold"/>
                        <a:ea typeface="Arial"/>
                        <a:cs typeface="Arial"/>
                        <a:sym typeface="Arial"/>
                      </a:endParaRPr>
                    </a:p>
                  </a:txBody>
                  <a:tcPr marL="93275" marR="93275" marT="45725" marB="45725" anchor="ctr">
                    <a:lnB w="19050" cap="flat" cmpd="sng">
                      <a:solidFill>
                        <a:schemeClr val="accent1"/>
                      </a:solidFill>
                      <a:prstDash val="solid"/>
                      <a:round/>
                      <a:headEnd type="none" w="sm" len="sm"/>
                      <a:tailEnd type="none" w="sm" len="sm"/>
                    </a:lnB>
                  </a:tcPr>
                </a:tc>
                <a:tc hMerge="1">
                  <a:txBody>
                    <a:bodyPr/>
                    <a:lstStyle/>
                    <a:p>
                      <a:endParaRPr lang="en-FR"/>
                    </a:p>
                  </a:txBody>
                  <a:tcPr/>
                </a:tc>
                <a:extLst>
                  <a:ext uri="{0D108BD9-81ED-4DB2-BD59-A6C34878D82A}">
                    <a16:rowId xmlns:a16="http://schemas.microsoft.com/office/drawing/2014/main" val="10000"/>
                  </a:ext>
                </a:extLst>
              </a:tr>
              <a:tr h="359375">
                <a:tc>
                  <a:txBody>
                    <a:bodyPr/>
                    <a:lstStyle/>
                    <a:p>
                      <a:pPr marL="0" marR="0" lvl="0" indent="0" algn="l" rtl="0">
                        <a:spcBef>
                          <a:spcPts val="0"/>
                        </a:spcBef>
                        <a:spcAft>
                          <a:spcPts val="0"/>
                        </a:spcAft>
                        <a:buNone/>
                      </a:pPr>
                      <a:r>
                        <a:rPr lang="en-US" sz="1400" b="1" u="none" strike="noStrike" cap="none">
                          <a:solidFill>
                            <a:schemeClr val="lt1"/>
                          </a:solidFill>
                          <a:latin typeface="OblikW01-Light"/>
                          <a:ea typeface="Arial"/>
                          <a:cs typeface="Arial"/>
                          <a:sym typeface="Arial"/>
                        </a:rPr>
                        <a:t>Cash, Cash Equivalents </a:t>
                      </a:r>
                      <a:r>
                        <a:rPr lang="en-US" sz="1400" b="1" u="none" strike="noStrike" cap="none">
                          <a:solidFill>
                            <a:schemeClr val="bg1"/>
                          </a:solidFill>
                          <a:latin typeface="OblikW01-Light"/>
                          <a:ea typeface="Arial"/>
                          <a:cs typeface="Arial"/>
                          <a:sym typeface="Arial"/>
                        </a:rPr>
                        <a:t>as </a:t>
                      </a:r>
                      <a:r>
                        <a:rPr lang="en-US" sz="1400" b="1" i="0" u="none" strike="noStrike" cap="none">
                          <a:solidFill>
                            <a:schemeClr val="lt1"/>
                          </a:solidFill>
                          <a:latin typeface="OblikW01-Light"/>
                          <a:ea typeface="Arial"/>
                          <a:cs typeface="Arial"/>
                          <a:sym typeface="Arial"/>
                        </a:rPr>
                        <a:t>at 30 June 2024</a:t>
                      </a:r>
                      <a:endParaRPr sz="1400" b="1" i="0" u="none" strike="noStrike" cap="none">
                        <a:solidFill>
                          <a:schemeClr val="lt1"/>
                        </a:solidFill>
                        <a:latin typeface="OblikW01-Light"/>
                        <a:ea typeface="Arial"/>
                        <a:cs typeface="Arial"/>
                        <a:sym typeface="Arial"/>
                      </a:endParaRPr>
                    </a:p>
                  </a:txBody>
                  <a:tcPr marL="93275" marR="93275" marT="45725" marB="45725" anchor="ctr">
                    <a:lnT w="19050" cap="flat" cmpd="sng">
                      <a:solidFill>
                        <a:schemeClr val="accent1"/>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i="0" u="none" strike="noStrike" cap="none">
                          <a:solidFill>
                            <a:schemeClr val="lt1"/>
                          </a:solidFill>
                          <a:latin typeface="OblikW01-Light"/>
                          <a:ea typeface="Arial"/>
                          <a:cs typeface="Arial"/>
                          <a:sym typeface="Arial"/>
                        </a:rPr>
                        <a:t>€7.8 million</a:t>
                      </a:r>
                      <a:endParaRPr lang="en-US" sz="1400" b="1" i="0" u="none" strike="noStrike" cap="none">
                        <a:solidFill>
                          <a:schemeClr val="lt1"/>
                        </a:solidFill>
                        <a:latin typeface="OblikW01-Light" panose="02000503000000020004" pitchFamily="50" charset="0"/>
                        <a:cs typeface="Arial"/>
                        <a:sym typeface="Arial"/>
                      </a:endParaRPr>
                    </a:p>
                  </a:txBody>
                  <a:tcPr marL="93275" marR="93275" marT="45725" marB="45725" anchor="ctr">
                    <a:lnT w="19050" cap="flat" cmpd="sng">
                      <a:solidFill>
                        <a:schemeClr val="accent1"/>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1"/>
                  </a:ext>
                </a:extLst>
              </a:tr>
              <a:tr h="359375">
                <a:tc>
                  <a:txBody>
                    <a:bodyPr/>
                    <a:lstStyle/>
                    <a:p>
                      <a:pPr marL="0" marR="0" lvl="0" indent="0" algn="l" rtl="0">
                        <a:spcBef>
                          <a:spcPts val="0"/>
                        </a:spcBef>
                        <a:spcAft>
                          <a:spcPts val="0"/>
                        </a:spcAft>
                        <a:buNone/>
                      </a:pPr>
                      <a:r>
                        <a:rPr lang="en-US" sz="1400" b="1" u="none" strike="noStrike" cap="none">
                          <a:solidFill>
                            <a:schemeClr val="lt1"/>
                          </a:solidFill>
                          <a:latin typeface="OblikW01-Light" panose="02000503000000020004" pitchFamily="50" charset="0"/>
                          <a:ea typeface="Arial"/>
                          <a:cs typeface="Arial"/>
                          <a:sym typeface="Arial"/>
                        </a:rPr>
                        <a:t>Long term debt</a:t>
                      </a:r>
                      <a:r>
                        <a:rPr lang="en-US" sz="1400" b="1" u="none" strike="noStrike" cap="none" baseline="0">
                          <a:solidFill>
                            <a:schemeClr val="bg1"/>
                          </a:solidFill>
                          <a:latin typeface="OblikW01-Light" panose="02000503000000020004" pitchFamily="50" charset="0"/>
                          <a:ea typeface="Arial"/>
                          <a:cs typeface="Arial"/>
                          <a:sym typeface="Arial"/>
                        </a:rPr>
                        <a:t> as at </a:t>
                      </a:r>
                      <a:r>
                        <a:rPr lang="en-US" sz="1400" b="1" i="0" u="none" strike="noStrike" cap="none">
                          <a:solidFill>
                            <a:schemeClr val="lt1"/>
                          </a:solidFill>
                          <a:latin typeface="OblikW01-Light" panose="02000503000000020004" pitchFamily="50" charset="0"/>
                          <a:ea typeface="Arial"/>
                          <a:cs typeface="Arial"/>
                          <a:sym typeface="Arial"/>
                        </a:rPr>
                        <a:t>30 June 2024</a:t>
                      </a:r>
                      <a:r>
                        <a:rPr lang="en-US" sz="1400" b="1" i="0" u="none" strike="noStrike" cap="none" baseline="30000">
                          <a:solidFill>
                            <a:schemeClr val="lt1"/>
                          </a:solidFill>
                          <a:latin typeface="OblikW01-Light" panose="02000503000000020004" pitchFamily="50" charset="0"/>
                          <a:ea typeface="Arial"/>
                          <a:cs typeface="Arial"/>
                          <a:sym typeface="Arial"/>
                        </a:rPr>
                        <a:t>2</a:t>
                      </a:r>
                      <a:endParaRPr lang="en-US" sz="1400" b="1" i="0" u="none" strike="noStrike" cap="none">
                        <a:solidFill>
                          <a:schemeClr val="lt1"/>
                        </a:solidFill>
                        <a:latin typeface="OblikW01-Light" panose="02000503000000020004" pitchFamily="50" charset="0"/>
                        <a:ea typeface="Arial"/>
                        <a:cs typeface="Arial"/>
                        <a:sym typeface="Arial"/>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a:ea typeface="Arial"/>
                          <a:cs typeface="Arial"/>
                          <a:sym typeface="Arial"/>
                        </a:rPr>
                        <a:t>€</a:t>
                      </a:r>
                      <a:r>
                        <a:rPr lang="en-US" sz="1400" b="1" i="0" u="none" strike="noStrike" cap="none">
                          <a:solidFill>
                            <a:schemeClr val="lt1"/>
                          </a:solidFill>
                          <a:latin typeface="OblikW01-Light"/>
                          <a:ea typeface="Arial"/>
                          <a:cs typeface="Arial"/>
                        </a:rPr>
                        <a:t>20.5</a:t>
                      </a:r>
                      <a:r>
                        <a:rPr lang="en-US" sz="1400" b="1" i="0" u="none" strike="noStrike" cap="none">
                          <a:solidFill>
                            <a:schemeClr val="lt1"/>
                          </a:solidFill>
                          <a:latin typeface="OblikW01-Light"/>
                          <a:ea typeface="Arial"/>
                          <a:cs typeface="Arial"/>
                          <a:sym typeface="Arial"/>
                        </a:rPr>
                        <a:t> million</a:t>
                      </a:r>
                      <a:endParaRPr sz="1400" b="1" i="0" u="none" strike="noStrike" cap="none">
                        <a:solidFill>
                          <a:schemeClr val="lt1"/>
                        </a:solidFill>
                        <a:latin typeface="OblikW01-Light"/>
                        <a:cs typeface="Arial"/>
                        <a:sym typeface="Arial"/>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2"/>
                  </a:ext>
                </a:extLst>
              </a:tr>
              <a:tr h="359375">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panose="02000503000000020004" pitchFamily="50" charset="0"/>
                          <a:ea typeface="Arial"/>
                          <a:cs typeface="Arial"/>
                          <a:sym typeface="Arial"/>
                        </a:rPr>
                        <a:t>Cash runway</a:t>
                      </a:r>
                      <a:r>
                        <a:rPr lang="en-US" sz="1400" b="1" u="none" strike="noStrike" cap="none" baseline="30000">
                          <a:solidFill>
                            <a:schemeClr val="lt1"/>
                          </a:solidFill>
                          <a:latin typeface="OblikW01-Light" panose="02000503000000020004" pitchFamily="50" charset="0"/>
                          <a:ea typeface="Arial"/>
                          <a:cs typeface="Arial"/>
                          <a:sym typeface="Arial"/>
                        </a:rPr>
                        <a:t>3</a:t>
                      </a:r>
                      <a:endParaRPr lang="en-US" b="1" strike="noStrike" baseline="30000">
                        <a:latin typeface="OblikW01-Light" panose="02000503000000020004" pitchFamily="50" charset="0"/>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a:ea typeface="Arial"/>
                          <a:cs typeface="Arial"/>
                          <a:sym typeface="Arial"/>
                        </a:rPr>
                        <a:t>February 2025</a:t>
                      </a:r>
                      <a:r>
                        <a:rPr lang="en-US" sz="1400" b="1" u="none" strike="noStrike" cap="none">
                          <a:solidFill>
                            <a:schemeClr val="lt1"/>
                          </a:solidFill>
                          <a:latin typeface="OblikW01-Light"/>
                          <a:ea typeface="Arial"/>
                          <a:cs typeface="Arial"/>
                        </a:rPr>
                        <a:t> </a:t>
                      </a:r>
                      <a:endParaRPr b="1">
                        <a:latin typeface="OblikW01-Light" panose="02000503000000020004" pitchFamily="50" charset="0"/>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3"/>
                  </a:ext>
                </a:extLst>
              </a:tr>
              <a:tr h="359375">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a:ea typeface="Arial"/>
                          <a:cs typeface="Arial"/>
                          <a:sym typeface="Arial"/>
                        </a:rPr>
                        <a:t>Outstanding Shares</a:t>
                      </a:r>
                      <a:r>
                        <a:rPr lang="en-US" sz="1400" b="1" u="none" strike="noStrike" cap="none" baseline="30000">
                          <a:solidFill>
                            <a:schemeClr val="lt1"/>
                          </a:solidFill>
                          <a:latin typeface="OblikW01-Light"/>
                          <a:ea typeface="Arial"/>
                          <a:cs typeface="Arial"/>
                          <a:sym typeface="Arial"/>
                        </a:rPr>
                        <a:t>4</a:t>
                      </a:r>
                      <a:endParaRPr lang="en-US" b="1">
                        <a:latin typeface="OblikW01-Light"/>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a:ea typeface="Arial"/>
                          <a:cs typeface="Arial"/>
                          <a:sym typeface="Arial"/>
                        </a:rPr>
                        <a:t>63.5 million</a:t>
                      </a:r>
                      <a:endParaRPr b="1">
                        <a:latin typeface="OblikW01-Light"/>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4"/>
                  </a:ext>
                </a:extLst>
              </a:tr>
              <a:tr h="359375">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bg1"/>
                          </a:solidFill>
                          <a:latin typeface="OblikW01-Light"/>
                          <a:ea typeface="Arial"/>
                          <a:cs typeface="Arial"/>
                          <a:sym typeface="Arial"/>
                        </a:rPr>
                        <a:t>Management, Board and Employees Ownership</a:t>
                      </a:r>
                      <a:r>
                        <a:rPr lang="en-US" sz="1400" b="1" u="none" strike="noStrike" cap="none" baseline="30000">
                          <a:solidFill>
                            <a:schemeClr val="bg1"/>
                          </a:solidFill>
                          <a:latin typeface="OblikW01-Light"/>
                          <a:ea typeface="Arial"/>
                          <a:cs typeface="Arial"/>
                          <a:sym typeface="Arial"/>
                        </a:rPr>
                        <a:t>5</a:t>
                      </a:r>
                      <a:endParaRPr lang="en-US" b="1">
                        <a:solidFill>
                          <a:schemeClr val="bg1"/>
                        </a:solidFill>
                        <a:latin typeface="OblikW01-Light" panose="02000503000000020004" pitchFamily="50" charset="0"/>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bg1"/>
                          </a:solidFill>
                          <a:latin typeface="OblikW01-Light"/>
                          <a:ea typeface="Arial"/>
                          <a:cs typeface="Arial"/>
                          <a:sym typeface="Arial"/>
                        </a:rPr>
                        <a:t>1.6%</a:t>
                      </a:r>
                      <a:endParaRPr b="1">
                        <a:solidFill>
                          <a:schemeClr val="bg1"/>
                        </a:solidFill>
                        <a:latin typeface="OblikW01-Light"/>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5"/>
                  </a:ext>
                </a:extLst>
              </a:tr>
              <a:tr h="359375">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a:ea typeface="Arial"/>
                          <a:cs typeface="Arial"/>
                          <a:sym typeface="Arial"/>
                        </a:rPr>
                        <a:t>Key Institutional </a:t>
                      </a:r>
                      <a:r>
                        <a:rPr lang="en-US" sz="1400" b="1" u="none" strike="noStrike" cap="none">
                          <a:solidFill>
                            <a:schemeClr val="bg1"/>
                          </a:solidFill>
                          <a:latin typeface="OblikW01-Light"/>
                          <a:ea typeface="Arial"/>
                          <a:cs typeface="Arial"/>
                          <a:sym typeface="Arial"/>
                        </a:rPr>
                        <a:t>Investors</a:t>
                      </a:r>
                      <a:r>
                        <a:rPr lang="en-US" sz="1400" b="1" u="none" strike="noStrike" cap="none" baseline="30000">
                          <a:solidFill>
                            <a:schemeClr val="bg1"/>
                          </a:solidFill>
                          <a:latin typeface="OblikW01-Light"/>
                          <a:ea typeface="Arial"/>
                          <a:cs typeface="Arial"/>
                          <a:sym typeface="Arial"/>
                        </a:rPr>
                        <a:t>5</a:t>
                      </a:r>
                      <a:endParaRPr b="1" baseline="30000">
                        <a:solidFill>
                          <a:schemeClr val="bg1"/>
                        </a:solidFill>
                        <a:latin typeface="OblikW01-Light"/>
                      </a:endParaRPr>
                    </a:p>
                  </a:txBody>
                  <a:tcPr marL="93275" marR="93275" marT="45725" marB="45725" anchor="ctr">
                    <a:lnT w="9525" cap="flat" cmpd="sng">
                      <a:solidFill>
                        <a:srgbClr val="CAC3CA"/>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panose="02000503000000020004" pitchFamily="50" charset="0"/>
                          <a:ea typeface="Arial"/>
                          <a:cs typeface="Arial"/>
                          <a:sym typeface="Arial"/>
                        </a:rPr>
                        <a:t>Ocumension Therapeutics 4.8%</a:t>
                      </a:r>
                    </a:p>
                    <a:p>
                      <a:pPr marL="0" marR="0" lvl="0" indent="0" algn="l" rtl="0">
                        <a:lnSpc>
                          <a:spcPct val="100000"/>
                        </a:lnSpc>
                        <a:spcBef>
                          <a:spcPts val="0"/>
                        </a:spcBef>
                        <a:spcAft>
                          <a:spcPts val="0"/>
                        </a:spcAft>
                        <a:buClr>
                          <a:schemeClr val="lt1"/>
                        </a:buClr>
                        <a:buSzPts val="1400"/>
                        <a:buFont typeface="Arial"/>
                        <a:buNone/>
                      </a:pPr>
                      <a:r>
                        <a:rPr lang="en-US" sz="1400" b="1" u="none" strike="noStrike" cap="none">
                          <a:solidFill>
                            <a:schemeClr val="lt1"/>
                          </a:solidFill>
                          <a:latin typeface="OblikW01-Light" panose="02000503000000020004" pitchFamily="50" charset="0"/>
                          <a:ea typeface="Arial"/>
                          <a:cs typeface="Arial"/>
                          <a:sym typeface="Arial"/>
                        </a:rPr>
                        <a:t>HBM </a:t>
                      </a:r>
                      <a:r>
                        <a:rPr lang="en-US" sz="1400" b="1" u="none" strike="noStrike" cap="none">
                          <a:solidFill>
                            <a:schemeClr val="dk1"/>
                          </a:solidFill>
                          <a:latin typeface="OblikW01-Light" panose="02000503000000020004" pitchFamily="50" charset="0"/>
                          <a:ea typeface="Arial"/>
                          <a:cs typeface="Arial"/>
                          <a:sym typeface="Arial"/>
                        </a:rPr>
                        <a:t>Healthcare Investments (Cayman</a:t>
                      </a:r>
                      <a:r>
                        <a:rPr lang="en-US" sz="1400" b="1" u="none" strike="noStrike" cap="none">
                          <a:solidFill>
                            <a:schemeClr val="bg1"/>
                          </a:solidFill>
                          <a:latin typeface="OblikW01-Light" panose="02000503000000020004" pitchFamily="50" charset="0"/>
                          <a:ea typeface="Arial"/>
                          <a:cs typeface="Arial"/>
                          <a:sym typeface="Arial"/>
                        </a:rPr>
                        <a:t>) 3.1% </a:t>
                      </a:r>
                    </a:p>
                  </a:txBody>
                  <a:tcPr marL="93275" marR="93275" marT="45725" marB="45725" anchor="ctr">
                    <a:lnT w="9525" cap="flat" cmpd="sng">
                      <a:solidFill>
                        <a:srgbClr val="CAC3CA"/>
                      </a:solidFill>
                      <a:prstDash val="solid"/>
                      <a:round/>
                      <a:headEnd type="none" w="sm" len="sm"/>
                      <a:tailEnd type="none" w="sm" len="sm"/>
                    </a:lnT>
                  </a:tcPr>
                </a:tc>
                <a:extLst>
                  <a:ext uri="{0D108BD9-81ED-4DB2-BD59-A6C34878D82A}">
                    <a16:rowId xmlns:a16="http://schemas.microsoft.com/office/drawing/2014/main" val="10006"/>
                  </a:ext>
                </a:extLst>
              </a:tr>
            </a:tbl>
          </a:graphicData>
        </a:graphic>
      </p:graphicFrame>
      <p:graphicFrame>
        <p:nvGraphicFramePr>
          <p:cNvPr id="452" name="Google Shape;452;p14"/>
          <p:cNvGraphicFramePr/>
          <p:nvPr/>
        </p:nvGraphicFramePr>
        <p:xfrm>
          <a:off x="740830" y="4514323"/>
          <a:ext cx="10710350" cy="694665"/>
        </p:xfrm>
        <a:graphic>
          <a:graphicData uri="http://schemas.openxmlformats.org/drawingml/2006/table">
            <a:tbl>
              <a:tblPr firstRow="1" bandRow="1">
                <a:noFill/>
                <a:tableStyleId>{34FD00FB-5C16-497C-AB63-7333D9350D58}</a:tableStyleId>
              </a:tblPr>
              <a:tblGrid>
                <a:gridCol w="5184400">
                  <a:extLst>
                    <a:ext uri="{9D8B030D-6E8A-4147-A177-3AD203B41FA5}">
                      <a16:colId xmlns:a16="http://schemas.microsoft.com/office/drawing/2014/main" val="20000"/>
                    </a:ext>
                  </a:extLst>
                </a:gridCol>
                <a:gridCol w="5525950">
                  <a:extLst>
                    <a:ext uri="{9D8B030D-6E8A-4147-A177-3AD203B41FA5}">
                      <a16:colId xmlns:a16="http://schemas.microsoft.com/office/drawing/2014/main" val="20001"/>
                    </a:ext>
                  </a:extLst>
                </a:gridCol>
              </a:tblGrid>
              <a:tr h="0">
                <a:tc gridSpan="2">
                  <a:txBody>
                    <a:bodyPr/>
                    <a:lstStyle/>
                    <a:p>
                      <a:pPr marL="0" marR="0" lvl="0" indent="0" algn="l" rtl="0">
                        <a:spcBef>
                          <a:spcPts val="0"/>
                        </a:spcBef>
                        <a:spcAft>
                          <a:spcPts val="0"/>
                        </a:spcAft>
                        <a:buNone/>
                      </a:pPr>
                      <a:r>
                        <a:rPr lang="es-ES" sz="1600" b="1" u="none" strike="noStrike" cap="none">
                          <a:solidFill>
                            <a:schemeClr val="bg2"/>
                          </a:solidFill>
                          <a:latin typeface="OblikW01-Bold" panose="02000503000000020004" pitchFamily="50" charset="0"/>
                          <a:ea typeface="Arial"/>
                          <a:cs typeface="Arial"/>
                          <a:sym typeface="Arial"/>
                        </a:rPr>
                        <a:t>Analysts coverage</a:t>
                      </a:r>
                      <a:endParaRPr sz="1600" b="1" u="none" strike="noStrike" cap="none">
                        <a:solidFill>
                          <a:schemeClr val="bg2"/>
                        </a:solidFill>
                        <a:latin typeface="OblikW01-Bold" panose="02000503000000020004" pitchFamily="50" charset="0"/>
                        <a:ea typeface="Arial"/>
                        <a:cs typeface="Arial"/>
                        <a:sym typeface="Arial"/>
                      </a:endParaRPr>
                    </a:p>
                  </a:txBody>
                  <a:tcPr marL="93275" marR="93275" marT="45725" marB="45725" anchor="ctr">
                    <a:lnB w="19050" cap="flat" cmpd="sng">
                      <a:noFill/>
                      <a:prstDash val="solid"/>
                      <a:round/>
                      <a:headEnd type="none" w="sm" len="sm"/>
                      <a:tailEnd type="none" w="sm" len="sm"/>
                    </a:lnB>
                  </a:tcPr>
                </a:tc>
                <a:tc hMerge="1">
                  <a:txBody>
                    <a:bodyPr/>
                    <a:lstStyle/>
                    <a:p>
                      <a:endParaRPr lang="en-FR"/>
                    </a:p>
                  </a:txBody>
                  <a:tcPr/>
                </a:tc>
                <a:extLst>
                  <a:ext uri="{0D108BD9-81ED-4DB2-BD59-A6C34878D82A}">
                    <a16:rowId xmlns:a16="http://schemas.microsoft.com/office/drawing/2014/main" val="10000"/>
                  </a:ext>
                </a:extLst>
              </a:tr>
              <a:tr h="359375">
                <a:tc>
                  <a:txBody>
                    <a:bodyPr/>
                    <a:lstStyle/>
                    <a:p>
                      <a:pPr marL="0" marR="0" lvl="0" indent="0" algn="l" rtl="0">
                        <a:spcBef>
                          <a:spcPts val="0"/>
                        </a:spcBef>
                        <a:spcAft>
                          <a:spcPts val="0"/>
                        </a:spcAft>
                        <a:buNone/>
                      </a:pPr>
                      <a:r>
                        <a:rPr lang="en-US" sz="1400" b="1">
                          <a:solidFill>
                            <a:schemeClr val="lt1"/>
                          </a:solidFill>
                          <a:latin typeface="OblikW01-Light" panose="02000503000000020004" pitchFamily="50" charset="0"/>
                          <a:ea typeface="Arial"/>
                          <a:cs typeface="Arial"/>
                          <a:sym typeface="Arial"/>
                        </a:rPr>
                        <a:t>H.C. Wainwright</a:t>
                      </a:r>
                      <a:endParaRPr b="1">
                        <a:latin typeface="OblikW01-Light" panose="02000503000000020004" pitchFamily="50" charset="0"/>
                      </a:endParaRPr>
                    </a:p>
                  </a:txBody>
                  <a:tcPr marL="93275" marR="93275" marT="45725" marB="45725" anchor="ctr">
                    <a:lnL w="9525" cap="flat" cmpd="sng">
                      <a:noFill/>
                      <a:prstDash val="solid"/>
                      <a:round/>
                      <a:headEnd type="none" w="sm" len="sm"/>
                      <a:tailEnd type="none" w="sm" len="sm"/>
                    </a:lnL>
                    <a:lnR w="9525" cap="flat" cmpd="sng">
                      <a:noFill/>
                      <a:prstDash val="solid"/>
                      <a:round/>
                      <a:headEnd type="none" w="sm" len="sm"/>
                      <a:tailEnd type="none" w="sm" len="sm"/>
                    </a:lnR>
                    <a:lnT w="19050" cap="flat" cmpd="sng" algn="ctr">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OblikW01-Light" panose="02000503000000020004" pitchFamily="50" charset="0"/>
                          <a:ea typeface="Arial"/>
                          <a:cs typeface="Arial"/>
                          <a:sym typeface="Arial"/>
                        </a:rPr>
                        <a:t>Yi Chen </a:t>
                      </a:r>
                      <a:endParaRPr b="1">
                        <a:latin typeface="OblikW01-Light" panose="02000503000000020004" pitchFamily="50" charset="0"/>
                      </a:endParaRPr>
                    </a:p>
                  </a:txBody>
                  <a:tcPr marL="93275" marR="93275" marT="45725" marB="457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C372FE11-0987-ED24-D033-8B852C01EAD9}"/>
              </a:ext>
            </a:extLst>
          </p:cNvPr>
          <p:cNvSpPr/>
          <p:nvPr/>
        </p:nvSpPr>
        <p:spPr>
          <a:xfrm>
            <a:off x="3625858" y="1165029"/>
            <a:ext cx="7985116"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5AA55FD9-8A49-4D8F-C651-DF10432B787F}"/>
              </a:ext>
            </a:extLst>
          </p:cNvPr>
          <p:cNvSpPr/>
          <p:nvPr/>
        </p:nvSpPr>
        <p:spPr>
          <a:xfrm>
            <a:off x="4391706" y="2416321"/>
            <a:ext cx="7219267"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8CD41FC0-C9BA-40CA-9AD5-480A4D044719}"/>
              </a:ext>
            </a:extLst>
          </p:cNvPr>
          <p:cNvSpPr/>
          <p:nvPr/>
        </p:nvSpPr>
        <p:spPr>
          <a:xfrm>
            <a:off x="4391705" y="3986413"/>
            <a:ext cx="7219267"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6930AB4F-EEFA-CE11-81E6-C445CB16D9FB}"/>
              </a:ext>
            </a:extLst>
          </p:cNvPr>
          <p:cNvSpPr/>
          <p:nvPr/>
        </p:nvSpPr>
        <p:spPr>
          <a:xfrm>
            <a:off x="3625857" y="5279064"/>
            <a:ext cx="7985115"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Google Shape;460;p15"/>
          <p:cNvSpPr txBox="1"/>
          <p:nvPr/>
        </p:nvSpPr>
        <p:spPr>
          <a:xfrm>
            <a:off x="3730185" y="1131970"/>
            <a:ext cx="8195114" cy="301756"/>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en-US" sz="1600" b="1">
                <a:solidFill>
                  <a:schemeClr val="bg2"/>
                </a:solidFill>
                <a:latin typeface="OblikW01-Bold" panose="02000503000000020004" pitchFamily="50" charset="0"/>
                <a:sym typeface="Arial"/>
              </a:rPr>
              <a:t>A proven track record in clinical development and business development</a:t>
            </a:r>
            <a:endParaRPr sz="1600" b="1">
              <a:solidFill>
                <a:schemeClr val="bg2"/>
              </a:solidFill>
              <a:latin typeface="OblikW01-Bold" panose="02000503000000020004" pitchFamily="50" charset="0"/>
              <a:sym typeface="Arial"/>
            </a:endParaRP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en-US" b="1">
                <a:solidFill>
                  <a:schemeClr val="bg1"/>
                </a:solidFill>
                <a:latin typeface="OblikW01-Light" panose="02000503000000020004" pitchFamily="50" charset="0"/>
              </a:rPr>
              <a:t>Two </a:t>
            </a:r>
            <a:r>
              <a:rPr lang="en-US" sz="1400" b="1" i="0" u="none" strike="noStrike" cap="none">
                <a:solidFill>
                  <a:schemeClr val="bg1"/>
                </a:solidFill>
                <a:latin typeface="OblikW01-Light" panose="02000503000000020004" pitchFamily="50" charset="0"/>
                <a:sym typeface="Arial"/>
              </a:rPr>
              <a:t>product approvals in the U.S., one in China</a:t>
            </a:r>
            <a:endParaRPr sz="1400" b="1" i="0" u="none" strike="noStrike" cap="none">
              <a:solidFill>
                <a:schemeClr val="bg1"/>
              </a:solidFill>
              <a:latin typeface="OblikW01-Light" panose="02000503000000020004" pitchFamily="50" charset="0"/>
              <a:sym typeface="Arial"/>
            </a:endParaRP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en-US" sz="1400" b="1" i="0" u="none" strike="noStrike" cap="none">
                <a:solidFill>
                  <a:schemeClr val="bg1"/>
                </a:solidFill>
                <a:latin typeface="OblikW01-Light" panose="02000503000000020004" pitchFamily="50" charset="0"/>
                <a:sym typeface="Arial"/>
              </a:rPr>
              <a:t>Business development deals in the U.S., Japan, China, and globally with Tier 1 companies</a:t>
            </a:r>
            <a:endParaRPr sz="1400" b="1" i="0" u="none" strike="noStrike" cap="none">
              <a:solidFill>
                <a:schemeClr val="bg1"/>
              </a:solidFill>
              <a:latin typeface="OblikW01-Light" panose="02000503000000020004" pitchFamily="50" charset="0"/>
              <a:sym typeface="Arial"/>
            </a:endParaRPr>
          </a:p>
        </p:txBody>
      </p:sp>
      <p:sp>
        <p:nvSpPr>
          <p:cNvPr id="461" name="Google Shape;461;p15"/>
          <p:cNvSpPr txBox="1"/>
          <p:nvPr/>
        </p:nvSpPr>
        <p:spPr>
          <a:xfrm>
            <a:off x="4791469" y="2377066"/>
            <a:ext cx="6827085" cy="1512401"/>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en-US" sz="1600" b="1">
                <a:solidFill>
                  <a:schemeClr val="bg2"/>
                </a:solidFill>
                <a:latin typeface="OblikW01-Bold"/>
                <a:sym typeface="Arial"/>
              </a:rPr>
              <a:t>NCX 470, a derisked, late-stage development program</a:t>
            </a:r>
            <a:endParaRPr>
              <a:solidFill>
                <a:schemeClr val="bg2"/>
              </a:solidFill>
              <a:latin typeface="OblikW01-Bold"/>
            </a:endParaRPr>
          </a:p>
          <a:p>
            <a:pPr marL="514350" lvl="1" indent="-285750">
              <a:lnSpc>
                <a:spcPct val="128571"/>
              </a:lnSpc>
              <a:spcBef>
                <a:spcPts val="600"/>
              </a:spcBef>
              <a:buClr>
                <a:schemeClr val="bg1"/>
              </a:buClr>
              <a:buSzPts val="1400"/>
              <a:buFont typeface="Arial" panose="020B0604020202020204" pitchFamily="34" charset="0"/>
              <a:buChar char="•"/>
            </a:pPr>
            <a:r>
              <a:rPr lang="en-US" sz="1400" b="1" i="0" u="none" strike="noStrike" cap="none">
                <a:solidFill>
                  <a:schemeClr val="bg1"/>
                </a:solidFill>
                <a:latin typeface="OblikW01-Light"/>
                <a:sym typeface="Arial"/>
              </a:rPr>
              <a:t>Positive Mont Blanc Phase 3 </a:t>
            </a:r>
            <a:r>
              <a:rPr lang="en-US" b="1">
                <a:solidFill>
                  <a:schemeClr val="bg1"/>
                </a:solidFill>
                <a:latin typeface="OblikW01-Light"/>
              </a:rPr>
              <a:t>efficacy data and well tolerated</a:t>
            </a:r>
          </a:p>
          <a:p>
            <a:pPr marL="514350" lvl="1" indent="-285750">
              <a:lnSpc>
                <a:spcPct val="128570"/>
              </a:lnSpc>
              <a:spcBef>
                <a:spcPts val="600"/>
              </a:spcBef>
              <a:buClr>
                <a:schemeClr val="bg1"/>
              </a:buClr>
              <a:buSzPts val="1400"/>
              <a:buFont typeface="Arial" panose="020B0604020202020204" pitchFamily="34" charset="0"/>
              <a:buChar char="•"/>
            </a:pPr>
            <a:r>
              <a:rPr lang="en-US" b="1">
                <a:solidFill>
                  <a:schemeClr val="bg1"/>
                </a:solidFill>
                <a:latin typeface="OblikW01-Light"/>
              </a:rPr>
              <a:t>Same-design </a:t>
            </a:r>
            <a:r>
              <a:rPr lang="en-US" sz="1400" b="1" i="0" u="none" strike="noStrike" cap="none">
                <a:solidFill>
                  <a:schemeClr val="bg1"/>
                </a:solidFill>
                <a:latin typeface="OblikW01-Light"/>
                <a:sym typeface="Arial"/>
              </a:rPr>
              <a:t>second Phase 3 trial, Denali, advancing as planned</a:t>
            </a:r>
            <a:endParaRPr sz="1400" b="1" i="0" u="none" strike="noStrike" cap="none">
              <a:solidFill>
                <a:schemeClr val="bg1"/>
              </a:solidFill>
              <a:latin typeface="OblikW01-Light"/>
            </a:endParaRPr>
          </a:p>
          <a:p>
            <a:pPr marL="514350" lvl="1" indent="-285750">
              <a:lnSpc>
                <a:spcPct val="128571"/>
              </a:lnSpc>
              <a:spcBef>
                <a:spcPts val="600"/>
              </a:spcBef>
              <a:buClr>
                <a:schemeClr val="bg1"/>
              </a:buClr>
              <a:buSzPts val="1400"/>
              <a:buFont typeface="Arial" panose="020B0604020202020204" pitchFamily="34" charset="0"/>
              <a:buChar char="•"/>
            </a:pPr>
            <a:r>
              <a:rPr lang="en-US" sz="1400" b="1" i="0" u="none" strike="noStrike" cap="none">
                <a:solidFill>
                  <a:schemeClr val="bg1"/>
                </a:solidFill>
                <a:latin typeface="OblikW01-Light"/>
                <a:sym typeface="Arial"/>
              </a:rPr>
              <a:t>Validation by partnerships with Kowa and Ocumension Therapeutics</a:t>
            </a:r>
            <a:r>
              <a:rPr lang="en-US" b="1">
                <a:solidFill>
                  <a:schemeClr val="bg1"/>
                </a:solidFill>
                <a:latin typeface="OblikW01-Light"/>
              </a:rPr>
              <a:t> </a:t>
            </a:r>
            <a:endParaRPr sz="1400" b="1" i="0" u="none" strike="noStrike" cap="none">
              <a:solidFill>
                <a:schemeClr val="bg1"/>
              </a:solidFill>
              <a:latin typeface="OblikW01-Light" panose="02000503000000020004" pitchFamily="50" charset="0"/>
              <a:sym typeface="Arial"/>
            </a:endParaRPr>
          </a:p>
        </p:txBody>
      </p:sp>
      <p:sp>
        <p:nvSpPr>
          <p:cNvPr id="462" name="Google Shape;462;p15"/>
          <p:cNvSpPr txBox="1"/>
          <p:nvPr/>
        </p:nvSpPr>
        <p:spPr>
          <a:xfrm>
            <a:off x="4492847" y="3954729"/>
            <a:ext cx="7118127" cy="1150522"/>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en-US" sz="1600" b="1" err="1">
                <a:solidFill>
                  <a:schemeClr val="bg2"/>
                </a:solidFill>
                <a:latin typeface="OblikW01-Bold"/>
                <a:sym typeface="Arial"/>
              </a:rPr>
              <a:t>Large</a:t>
            </a:r>
            <a:r>
              <a:rPr lang="en-US" sz="1600" b="1">
                <a:solidFill>
                  <a:schemeClr val="bg2"/>
                </a:solidFill>
                <a:latin typeface="OblikW01-Bold"/>
                <a:sym typeface="Arial"/>
              </a:rPr>
              <a:t> </a:t>
            </a:r>
            <a:r>
              <a:rPr lang="en-US" sz="1600" b="1" err="1">
                <a:solidFill>
                  <a:schemeClr val="bg2"/>
                </a:solidFill>
                <a:latin typeface="OblikW01-Bold"/>
                <a:sym typeface="Arial"/>
              </a:rPr>
              <a:t>potential</a:t>
            </a:r>
            <a:r>
              <a:rPr lang="en-US" sz="1600" b="1">
                <a:solidFill>
                  <a:schemeClr val="bg2"/>
                </a:solidFill>
                <a:latin typeface="OblikW01-Bold"/>
                <a:sym typeface="Arial"/>
              </a:rPr>
              <a:t> </a:t>
            </a:r>
            <a:r>
              <a:rPr lang="en-US" sz="1600" b="1" err="1">
                <a:solidFill>
                  <a:schemeClr val="bg2"/>
                </a:solidFill>
                <a:latin typeface="OblikW01-Bold"/>
                <a:sym typeface="Arial"/>
              </a:rPr>
              <a:t>market</a:t>
            </a:r>
            <a:endParaRPr lang="en-US" sz="1600" b="1">
              <a:solidFill>
                <a:schemeClr val="bg2"/>
              </a:solidFill>
              <a:latin typeface="OblikW01-Bold"/>
              <a:sym typeface="Arial"/>
            </a:endParaRPr>
          </a:p>
          <a:p>
            <a:pPr marL="514350" lvl="1" indent="-285750">
              <a:lnSpc>
                <a:spcPct val="128571"/>
              </a:lnSpc>
              <a:spcBef>
                <a:spcPts val="600"/>
              </a:spcBef>
              <a:buClr>
                <a:schemeClr val="bg1"/>
              </a:buClr>
              <a:buSzPts val="1400"/>
              <a:buFont typeface="Arial" panose="020B0604020202020204" pitchFamily="34" charset="0"/>
              <a:buChar char="•"/>
            </a:pPr>
            <a:r>
              <a:rPr lang="en-US" sz="1400" b="1" i="0" u="none" strike="noStrike" cap="none">
                <a:solidFill>
                  <a:schemeClr val="bg1"/>
                </a:solidFill>
                <a:latin typeface="OblikW01-Light"/>
                <a:sym typeface="Arial"/>
              </a:rPr>
              <a:t>~$</a:t>
            </a:r>
            <a:r>
              <a:rPr lang="en-US" b="1">
                <a:solidFill>
                  <a:schemeClr val="bg1"/>
                </a:solidFill>
                <a:latin typeface="OblikW01-Light"/>
              </a:rPr>
              <a:t>6</a:t>
            </a:r>
            <a:r>
              <a:rPr lang="en-US" sz="1400" b="1" i="0" u="none" strike="noStrike" cap="none">
                <a:solidFill>
                  <a:schemeClr val="bg1"/>
                </a:solidFill>
                <a:latin typeface="OblikW01-Light"/>
                <a:sym typeface="Arial"/>
              </a:rPr>
              <a:t> </a:t>
            </a:r>
            <a:r>
              <a:rPr lang="en-US" b="1">
                <a:solidFill>
                  <a:schemeClr val="bg1"/>
                </a:solidFill>
                <a:latin typeface="OblikW01-Light"/>
              </a:rPr>
              <a:t>billion </a:t>
            </a:r>
            <a:r>
              <a:rPr lang="en-US" sz="1400" b="1" i="0" u="none" strike="noStrike" cap="none">
                <a:solidFill>
                  <a:schemeClr val="bg1"/>
                </a:solidFill>
                <a:latin typeface="OblikW01-Light"/>
                <a:sym typeface="Arial"/>
              </a:rPr>
              <a:t>worldwide glaucoma market</a:t>
            </a:r>
            <a:endParaRPr lang="en-US" sz="1400" b="1" i="0" u="none" strike="noStrike" cap="none">
              <a:solidFill>
                <a:schemeClr val="bg1"/>
              </a:solidFill>
              <a:latin typeface="OblikW01-Light"/>
            </a:endParaRP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en-US" sz="1400" b="1" i="0" u="none" strike="noStrike" cap="none">
                <a:solidFill>
                  <a:schemeClr val="bg1"/>
                </a:solidFill>
                <a:latin typeface="OblikW01-Light"/>
                <a:sym typeface="Arial"/>
              </a:rPr>
              <a:t>Successful track record of VYZULTA</a:t>
            </a:r>
            <a:r>
              <a:rPr lang="en-US" sz="1400" b="1" i="0" u="none" strike="noStrike" cap="none" baseline="30000">
                <a:solidFill>
                  <a:schemeClr val="bg1"/>
                </a:solidFill>
                <a:latin typeface="OblikW01-Light"/>
                <a:sym typeface="Arial"/>
              </a:rPr>
              <a:t>®</a:t>
            </a:r>
            <a:r>
              <a:rPr lang="en-US" sz="1400" b="1" i="0" u="none" strike="noStrike" cap="none">
                <a:solidFill>
                  <a:schemeClr val="bg1"/>
                </a:solidFill>
                <a:latin typeface="OblikW01-Light"/>
                <a:sym typeface="Arial"/>
              </a:rPr>
              <a:t> under partnership </a:t>
            </a:r>
            <a:r>
              <a:rPr lang="en-US" sz="1400" b="0" i="0" u="none" strike="noStrike" cap="none">
                <a:solidFill>
                  <a:schemeClr val="bg1"/>
                </a:solidFill>
                <a:latin typeface="OblikW01-Light"/>
                <a:sym typeface="Arial"/>
              </a:rPr>
              <a:t>with Bausch + Lomb</a:t>
            </a:r>
          </a:p>
        </p:txBody>
      </p:sp>
      <p:sp>
        <p:nvSpPr>
          <p:cNvPr id="463" name="Google Shape;463;p15"/>
          <p:cNvSpPr txBox="1"/>
          <p:nvPr/>
        </p:nvSpPr>
        <p:spPr>
          <a:xfrm>
            <a:off x="3730185" y="5230783"/>
            <a:ext cx="7519794" cy="365125"/>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en-US" sz="1600" b="1">
                <a:solidFill>
                  <a:schemeClr val="bg2"/>
                </a:solidFill>
                <a:latin typeface="OblikW01-Bold" panose="02000503000000020004" pitchFamily="50" charset="0"/>
                <a:sym typeface="Arial"/>
              </a:rPr>
              <a:t>High strategic transaction potential</a:t>
            </a:r>
            <a:endParaRPr sz="1600" b="1">
              <a:solidFill>
                <a:schemeClr val="bg2"/>
              </a:solidFill>
              <a:latin typeface="OblikW01-Bold" panose="02000503000000020004" pitchFamily="50" charset="0"/>
              <a:sym typeface="Arial"/>
            </a:endParaRP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en-US" sz="1400" b="1" i="0" u="none" strike="noStrike" cap="none">
                <a:solidFill>
                  <a:schemeClr val="bg1"/>
                </a:solidFill>
                <a:latin typeface="OblikW01-Light" panose="02000503000000020004" pitchFamily="50" charset="0"/>
                <a:sym typeface="Arial"/>
              </a:rPr>
              <a:t>Business development </a:t>
            </a: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en-US" sz="1400" b="1" i="0" u="none" strike="noStrike" cap="none">
                <a:solidFill>
                  <a:schemeClr val="bg1"/>
                </a:solidFill>
                <a:latin typeface="OblikW01-Light" panose="02000503000000020004" pitchFamily="50" charset="0"/>
                <a:sym typeface="Arial"/>
              </a:rPr>
              <a:t>M&amp;A</a:t>
            </a:r>
            <a:endParaRPr sz="1400" b="1" i="0" u="none" strike="noStrike" cap="none">
              <a:solidFill>
                <a:schemeClr val="bg1"/>
              </a:solidFill>
              <a:latin typeface="OblikW01-Light" panose="02000503000000020004" pitchFamily="50" charset="0"/>
              <a:sym typeface="Arial"/>
            </a:endParaRPr>
          </a:p>
        </p:txBody>
      </p:sp>
      <p:sp>
        <p:nvSpPr>
          <p:cNvPr id="457" name="Google Shape;457;p15"/>
          <p:cNvSpPr txBox="1">
            <a:spLocks noGrp="1"/>
          </p:cNvSpPr>
          <p:nvPr>
            <p:ph type="title"/>
          </p:nvPr>
        </p:nvSpPr>
        <p:spPr>
          <a:xfrm>
            <a:off x="613151" y="390794"/>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a:t>Investment highlights</a:t>
            </a:r>
            <a:endParaRPr/>
          </a:p>
        </p:txBody>
      </p:sp>
      <p:sp>
        <p:nvSpPr>
          <p:cNvPr id="464" name="Google Shape;464;p15"/>
          <p:cNvSpPr/>
          <p:nvPr/>
        </p:nvSpPr>
        <p:spPr>
          <a:xfrm rot="2835871">
            <a:off x="-204429" y="1210055"/>
            <a:ext cx="4189627" cy="4446242"/>
          </a:xfrm>
          <a:prstGeom prst="arc">
            <a:avLst>
              <a:gd name="adj1" fmla="val 15757334"/>
              <a:gd name="adj2" fmla="val 0"/>
            </a:avLst>
          </a:prstGeom>
          <a:noFill/>
          <a:ln w="38100" cap="flat" cmpd="sng">
            <a:solidFill>
              <a:schemeClr val="accent1"/>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465" name="Google Shape;465;p15"/>
          <p:cNvGrpSpPr/>
          <p:nvPr/>
        </p:nvGrpSpPr>
        <p:grpSpPr>
          <a:xfrm>
            <a:off x="1027368" y="2294448"/>
            <a:ext cx="2139054" cy="2139053"/>
            <a:chOff x="1716997" y="1410947"/>
            <a:chExt cx="4092317" cy="4092317"/>
          </a:xfrm>
        </p:grpSpPr>
        <p:grpSp>
          <p:nvGrpSpPr>
            <p:cNvPr id="466" name="Google Shape;466;p15"/>
            <p:cNvGrpSpPr/>
            <p:nvPr/>
          </p:nvGrpSpPr>
          <p:grpSpPr>
            <a:xfrm>
              <a:off x="1716997" y="1410947"/>
              <a:ext cx="4092317" cy="4092317"/>
              <a:chOff x="1716997" y="1410947"/>
              <a:chExt cx="4092316" cy="4092316"/>
            </a:xfrm>
          </p:grpSpPr>
          <p:sp>
            <p:nvSpPr>
              <p:cNvPr id="467" name="Google Shape;467;p15"/>
              <p:cNvSpPr/>
              <p:nvPr/>
            </p:nvSpPr>
            <p:spPr>
              <a:xfrm>
                <a:off x="1716998" y="1410948"/>
                <a:ext cx="4092315" cy="4092315"/>
              </a:xfrm>
              <a:prstGeom prst="ellipse">
                <a:avLst/>
              </a:prstGeom>
              <a:solidFill>
                <a:srgbClr val="E7E8ED"/>
              </a:solidFill>
              <a:ln>
                <a:noFill/>
              </a:ln>
              <a:effectLst>
                <a:outerShdw blurRad="254000" dist="127000" dir="2700000" algn="tl" rotWithShape="0">
                  <a:srgbClr val="A1A5B9">
                    <a:alpha val="87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320"/>
                  <a:buFont typeface="Calibri"/>
                  <a:buNone/>
                </a:pPr>
                <a:endParaRPr sz="1320" b="0" i="0" u="none" strike="noStrike" cap="none">
                  <a:solidFill>
                    <a:srgbClr val="FFFFFF"/>
                  </a:solidFill>
                  <a:latin typeface="Calibri"/>
                  <a:ea typeface="Calibri"/>
                  <a:cs typeface="Calibri"/>
                  <a:sym typeface="Calibri"/>
                </a:endParaRPr>
              </a:p>
            </p:txBody>
          </p:sp>
          <p:sp>
            <p:nvSpPr>
              <p:cNvPr id="468" name="Google Shape;468;p15"/>
              <p:cNvSpPr/>
              <p:nvPr/>
            </p:nvSpPr>
            <p:spPr>
              <a:xfrm>
                <a:off x="1716997" y="1410947"/>
                <a:ext cx="4092315" cy="4092314"/>
              </a:xfrm>
              <a:prstGeom prst="ellipse">
                <a:avLst/>
              </a:prstGeom>
              <a:solidFill>
                <a:srgbClr val="FFFFFF"/>
              </a:solidFill>
              <a:ln>
                <a:noFill/>
              </a:ln>
              <a:effectLst>
                <a:outerShdw blurRad="254000" dist="127000" dir="13500000" algn="tl"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320"/>
                  <a:buFont typeface="Calibri"/>
                  <a:buNone/>
                </a:pPr>
                <a:endParaRPr sz="1320" b="0" i="0" u="none" strike="noStrike" cap="none">
                  <a:solidFill>
                    <a:srgbClr val="FFFFFF"/>
                  </a:solidFill>
                  <a:latin typeface="Calibri"/>
                  <a:ea typeface="Calibri"/>
                  <a:cs typeface="Calibri"/>
                  <a:sym typeface="Calibri"/>
                </a:endParaRPr>
              </a:p>
            </p:txBody>
          </p:sp>
        </p:grpSp>
        <p:sp>
          <p:nvSpPr>
            <p:cNvPr id="469" name="Google Shape;469;p15"/>
            <p:cNvSpPr/>
            <p:nvPr/>
          </p:nvSpPr>
          <p:spPr>
            <a:xfrm>
              <a:off x="2133865" y="1827813"/>
              <a:ext cx="3202390" cy="3202391"/>
            </a:xfrm>
            <a:prstGeom prst="ellipse">
              <a:avLst/>
            </a:prstGeom>
            <a:gradFill>
              <a:gsLst>
                <a:gs pos="0">
                  <a:srgbClr val="E7E8ED"/>
                </a:gs>
                <a:gs pos="50000">
                  <a:srgbClr val="E7E8ED"/>
                </a:gs>
                <a:gs pos="75000">
                  <a:srgbClr val="FAFAFC"/>
                </a:gs>
                <a:gs pos="100000">
                  <a:srgbClr val="FFFFF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320"/>
                <a:buFont typeface="Calibri"/>
                <a:buNone/>
              </a:pPr>
              <a:endParaRPr sz="1320" b="0" i="0" u="none" strike="noStrike" cap="none">
                <a:solidFill>
                  <a:srgbClr val="FFFFFF"/>
                </a:solidFill>
                <a:latin typeface="Calibri"/>
                <a:ea typeface="Calibri"/>
                <a:cs typeface="Calibri"/>
                <a:sym typeface="Calibri"/>
              </a:endParaRPr>
            </a:p>
          </p:txBody>
        </p:sp>
      </p:grpSp>
      <p:pic>
        <p:nvPicPr>
          <p:cNvPr id="470" name="Google Shape;470;p15"/>
          <p:cNvPicPr preferRelativeResize="0"/>
          <p:nvPr/>
        </p:nvPicPr>
        <p:blipFill rotWithShape="1">
          <a:blip r:embed="rId3">
            <a:alphaModFix/>
          </a:blip>
          <a:srcRect/>
          <a:stretch/>
        </p:blipFill>
        <p:spPr>
          <a:xfrm>
            <a:off x="1451750" y="3202744"/>
            <a:ext cx="1333606" cy="39751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4" name="Google Shape;814;p33"/>
          <p:cNvSpPr txBox="1"/>
          <p:nvPr/>
        </p:nvSpPr>
        <p:spPr>
          <a:xfrm>
            <a:off x="6540462" y="4066753"/>
            <a:ext cx="2743200" cy="5231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8F8F8"/>
                </a:solidFill>
                <a:effectLst/>
                <a:uLnTx/>
                <a:uFillTx/>
                <a:latin typeface="OblikW01-Light" panose="02000503000000020004" pitchFamily="50" charset="0"/>
                <a:ea typeface="Helvetica Neue"/>
                <a:cs typeface="Helvetica Neue"/>
                <a:sym typeface="Helvetica Neue"/>
              </a:rPr>
              <a:t>www.nicox.com</a:t>
            </a:r>
            <a:endParaRPr kumimoji="0" sz="2800" b="0" i="0" u="none" strike="noStrike" kern="0" cap="none" spc="0" normalizeH="0" baseline="0" noProof="0">
              <a:ln>
                <a:noFill/>
              </a:ln>
              <a:solidFill>
                <a:srgbClr val="000000"/>
              </a:solidFill>
              <a:effectLst/>
              <a:uLnTx/>
              <a:uFillTx/>
              <a:latin typeface="OblikW01-Light" panose="02000503000000020004" pitchFamily="50" charset="0"/>
              <a:ea typeface="Calibri"/>
              <a:cs typeface="Calibri"/>
              <a:sym typeface="Calibri"/>
            </a:endParaRPr>
          </a:p>
        </p:txBody>
      </p:sp>
      <p:sp>
        <p:nvSpPr>
          <p:cNvPr id="815" name="Google Shape;815;p33"/>
          <p:cNvSpPr/>
          <p:nvPr/>
        </p:nvSpPr>
        <p:spPr>
          <a:xfrm>
            <a:off x="985482" y="2455084"/>
            <a:ext cx="2995320" cy="2840818"/>
          </a:xfrm>
          <a:prstGeom prst="rect">
            <a:avLst/>
          </a:prstGeom>
          <a:solidFill>
            <a:srgbClr val="003E74">
              <a:alpha val="49803"/>
            </a:srgbClr>
          </a:solid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16" name="Google Shape;816;p33"/>
          <p:cNvSpPr txBox="1">
            <a:spLocks noGrp="1"/>
          </p:cNvSpPr>
          <p:nvPr>
            <p:ph type="body" idx="1"/>
          </p:nvPr>
        </p:nvSpPr>
        <p:spPr>
          <a:xfrm>
            <a:off x="1210218" y="2966262"/>
            <a:ext cx="2995320" cy="18248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FFF"/>
              </a:buClr>
              <a:buSzPts val="1600"/>
              <a:buNone/>
            </a:pPr>
            <a:r>
              <a:rPr lang="en-US" sz="1800" b="1" err="1">
                <a:solidFill>
                  <a:srgbClr val="FFFFFF"/>
                </a:solidFill>
                <a:latin typeface="OblikW01-Bold" panose="02000503000000020004" pitchFamily="50" charset="0"/>
                <a:ea typeface="Helvetica Neue"/>
                <a:cs typeface="Helvetica Neue"/>
                <a:sym typeface="Helvetica Neue"/>
              </a:rPr>
              <a:t>Nicox</a:t>
            </a:r>
            <a:r>
              <a:rPr lang="en-US" sz="1800" b="1">
                <a:solidFill>
                  <a:srgbClr val="FFFFFF"/>
                </a:solidFill>
                <a:latin typeface="OblikW01-Bold" panose="02000503000000020004" pitchFamily="50" charset="0"/>
                <a:ea typeface="Helvetica Neue"/>
                <a:cs typeface="Helvetica Neue"/>
                <a:sym typeface="Helvetica Neue"/>
              </a:rPr>
              <a:t> S.A. </a:t>
            </a:r>
            <a:endParaRPr sz="1800">
              <a:latin typeface="OblikW01-Bold"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err="1">
                <a:solidFill>
                  <a:srgbClr val="FFFFFF"/>
                </a:solidFill>
                <a:latin typeface="OblikW01-Light" panose="02000503000000020004" pitchFamily="50" charset="0"/>
                <a:ea typeface="Helvetica Neue"/>
                <a:cs typeface="Helvetica Neue"/>
                <a:sym typeface="Helvetica Neue"/>
              </a:rPr>
              <a:t>Sundesk</a:t>
            </a:r>
            <a:r>
              <a:rPr lang="en-US" sz="1600">
                <a:solidFill>
                  <a:srgbClr val="FFFFFF"/>
                </a:solidFill>
                <a:latin typeface="OblikW01-Light" panose="02000503000000020004" pitchFamily="50" charset="0"/>
                <a:ea typeface="Helvetica Neue"/>
                <a:cs typeface="Helvetica Neue"/>
                <a:sym typeface="Helvetica Neue"/>
              </a:rPr>
              <a:t> Sophia Antipolis</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Emerald Square </a:t>
            </a:r>
            <a:r>
              <a:rPr lang="en-US" sz="1600" err="1">
                <a:solidFill>
                  <a:srgbClr val="FFFFFF"/>
                </a:solidFill>
                <a:latin typeface="OblikW01-Light" panose="02000503000000020004" pitchFamily="50" charset="0"/>
                <a:ea typeface="Helvetica Neue"/>
                <a:cs typeface="Helvetica Neue"/>
                <a:sym typeface="Helvetica Neue"/>
              </a:rPr>
              <a:t>Bâtiment</a:t>
            </a:r>
            <a:r>
              <a:rPr lang="en-US" sz="1600">
                <a:solidFill>
                  <a:srgbClr val="FFFFFF"/>
                </a:solidFill>
                <a:latin typeface="OblikW01-Light" panose="02000503000000020004" pitchFamily="50" charset="0"/>
                <a:ea typeface="Helvetica Neue"/>
                <a:cs typeface="Helvetica Neue"/>
                <a:sym typeface="Helvetica Neue"/>
              </a:rPr>
              <a:t> C</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rue </a:t>
            </a:r>
            <a:r>
              <a:rPr lang="en-US" sz="1600" err="1">
                <a:solidFill>
                  <a:srgbClr val="FFFFFF"/>
                </a:solidFill>
                <a:latin typeface="OblikW01-Light" panose="02000503000000020004" pitchFamily="50" charset="0"/>
                <a:ea typeface="Helvetica Neue"/>
                <a:cs typeface="Helvetica Neue"/>
                <a:sym typeface="Helvetica Neue"/>
              </a:rPr>
              <a:t>Evariste</a:t>
            </a:r>
            <a:r>
              <a:rPr lang="en-US" sz="1600">
                <a:solidFill>
                  <a:srgbClr val="FFFFFF"/>
                </a:solidFill>
                <a:latin typeface="OblikW01-Light" panose="02000503000000020004" pitchFamily="50" charset="0"/>
                <a:ea typeface="Helvetica Neue"/>
                <a:cs typeface="Helvetica Neue"/>
                <a:sym typeface="Helvetica Neue"/>
              </a:rPr>
              <a:t> Galois, </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06410 </a:t>
            </a:r>
            <a:r>
              <a:rPr lang="en-US" sz="1600" err="1">
                <a:solidFill>
                  <a:srgbClr val="FFFFFF"/>
                </a:solidFill>
                <a:latin typeface="OblikW01-Light" panose="02000503000000020004" pitchFamily="50" charset="0"/>
                <a:ea typeface="Helvetica Neue"/>
                <a:cs typeface="Helvetica Neue"/>
                <a:sym typeface="Helvetica Neue"/>
              </a:rPr>
              <a:t>Biot</a:t>
            </a:r>
            <a:r>
              <a:rPr lang="en-US" sz="1600">
                <a:solidFill>
                  <a:srgbClr val="FFFFFF"/>
                </a:solidFill>
                <a:latin typeface="OblikW01-Light" panose="02000503000000020004" pitchFamily="50" charset="0"/>
                <a:ea typeface="Helvetica Neue"/>
                <a:cs typeface="Helvetica Neue"/>
                <a:sym typeface="Helvetica Neue"/>
              </a:rPr>
              <a:t>, France</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T: +33 (0)4 97 24 53 00</a:t>
            </a:r>
            <a:endParaRPr sz="1600">
              <a:latin typeface="OblikW01-Light" panose="02000503000000020004" pitchFamily="50" charset="0"/>
            </a:endParaRPr>
          </a:p>
          <a:p>
            <a:pPr marL="0" lvl="0" indent="0" algn="l" rtl="0">
              <a:lnSpc>
                <a:spcPct val="100000"/>
              </a:lnSpc>
              <a:spcBef>
                <a:spcPts val="300"/>
              </a:spcBef>
              <a:spcAft>
                <a:spcPts val="0"/>
              </a:spcAft>
              <a:buClr>
                <a:schemeClr val="lt2"/>
              </a:buClr>
              <a:buSzPts val="1200"/>
              <a:buNone/>
            </a:pPr>
            <a:endParaRPr sz="1600">
              <a:solidFill>
                <a:srgbClr val="FFFFFF"/>
              </a:solidFill>
              <a:latin typeface="OblikW01-Light" panose="02000503000000020004" pitchFamily="50" charset="0"/>
            </a:endParaRPr>
          </a:p>
        </p:txBody>
      </p:sp>
      <p:sp>
        <p:nvSpPr>
          <p:cNvPr id="821" name="Google Shape;821;p33"/>
          <p:cNvSpPr/>
          <p:nvPr/>
        </p:nvSpPr>
        <p:spPr>
          <a:xfrm>
            <a:off x="5584800" y="3457396"/>
            <a:ext cx="4654524" cy="60935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OblikW01-Light" panose="02000503000000020004" pitchFamily="50" charset="0"/>
                <a:ea typeface="Helvetica Neue"/>
                <a:cs typeface="Helvetica Neue"/>
                <a:sym typeface="Helvetica Neue"/>
              </a:rPr>
              <a:t>communications@nicox.com</a:t>
            </a:r>
            <a:endParaRPr kumimoji="0" sz="2800" b="0" i="0" u="none" strike="noStrike" kern="0" cap="none" spc="0" normalizeH="0" baseline="0" noProof="0">
              <a:ln>
                <a:noFill/>
              </a:ln>
              <a:solidFill>
                <a:srgbClr val="000000"/>
              </a:solidFill>
              <a:effectLst/>
              <a:uLnTx/>
              <a:uFillTx/>
              <a:latin typeface="OblikW01-Light" panose="02000503000000020004" pitchFamily="50" charset="0"/>
              <a:ea typeface="Calibri"/>
              <a:cs typeface="Calibri"/>
              <a:sym typeface="Calibri"/>
            </a:endParaRPr>
          </a:p>
        </p:txBody>
      </p:sp>
      <p:sp>
        <p:nvSpPr>
          <p:cNvPr id="2" name="Google Shape;18;p36">
            <a:extLst>
              <a:ext uri="{FF2B5EF4-FFF2-40B4-BE49-F238E27FC236}">
                <a16:creationId xmlns:a16="http://schemas.microsoft.com/office/drawing/2014/main" id="{C766FB77-578A-5964-EDA8-58DAABB935AE}"/>
              </a:ext>
            </a:extLst>
          </p:cNvPr>
          <p:cNvSpPr txBox="1"/>
          <p:nvPr/>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900" b="1" i="0" u="none" strike="noStrike" kern="0" cap="none" spc="0" normalizeH="0" baseline="0" noProof="0">
                <a:ln>
                  <a:noFill/>
                </a:ln>
                <a:solidFill>
                  <a:srgbClr val="FEFFFF"/>
                </a:solidFill>
                <a:effectLst/>
                <a:uLnTx/>
                <a:uFillTx/>
                <a:latin typeface="OblikW01-Light" panose="02000503000000020004" pitchFamily="50" charset="0"/>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900" b="1" i="0" u="none" strike="noStrike" kern="0" cap="none" spc="0" normalizeH="0" baseline="0" noProof="0">
              <a:ln>
                <a:noFill/>
              </a:ln>
              <a:solidFill>
                <a:srgbClr val="FEFFFF"/>
              </a:solidFill>
              <a:effectLst/>
              <a:uLnTx/>
              <a:uFillTx/>
              <a:latin typeface="OblikW01-Light" panose="02000503000000020004" pitchFamily="50" charset="0"/>
              <a:ea typeface="Helvetica Neue"/>
              <a:cs typeface="Helvetica Neue"/>
              <a:sym typeface="Helvetica Neue"/>
            </a:endParaRPr>
          </a:p>
        </p:txBody>
      </p:sp>
    </p:spTree>
    <p:extLst>
      <p:ext uri="{BB962C8B-B14F-4D97-AF65-F5344CB8AC3E}">
        <p14:creationId xmlns:p14="http://schemas.microsoft.com/office/powerpoint/2010/main" val="2795357595"/>
      </p:ext>
    </p:extLst>
  </p:cSld>
  <p:clrMapOvr>
    <a:masterClrMapping/>
  </p:clrMapOvr>
</p:sld>
</file>

<file path=ppt/theme/theme1.xml><?xml version="1.0" encoding="utf-8"?>
<a:theme xmlns:a="http://schemas.openxmlformats.org/drawingml/2006/main" name="Office Theme">
  <a:themeElements>
    <a:clrScheme name="Custom 24">
      <a:dk1>
        <a:srgbClr val="000000"/>
      </a:dk1>
      <a:lt1>
        <a:srgbClr val="000000"/>
      </a:lt1>
      <a:dk2>
        <a:srgbClr val="FEFFFF"/>
      </a:dk2>
      <a:lt2>
        <a:srgbClr val="FEFFFF"/>
      </a:lt2>
      <a:accent1>
        <a:srgbClr val="00539B"/>
      </a:accent1>
      <a:accent2>
        <a:srgbClr val="F15D22"/>
      </a:accent2>
      <a:accent3>
        <a:srgbClr val="231F20"/>
      </a:accent3>
      <a:accent4>
        <a:srgbClr val="007DC3"/>
      </a:accent4>
      <a:accent5>
        <a:srgbClr val="CCC2B6"/>
      </a:accent5>
      <a:accent6>
        <a:srgbClr val="FDBB30"/>
      </a:accent6>
      <a:hlink>
        <a:srgbClr val="3F3F3F"/>
      </a:hlink>
      <a:folHlink>
        <a:srgbClr val="26262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ae1284a-9b9e-458d-99ac-a6e45b9ad47b">
      <Terms xmlns="http://schemas.microsoft.com/office/infopath/2007/PartnerControls"/>
    </lcf76f155ced4ddcb4097134ff3c332f>
    <Rights xmlns="2ae1284a-9b9e-458d-99ac-a6e45b9ad47b">
      <UserInfo>
        <DisplayName/>
        <AccountId xsi:nil="true"/>
        <AccountType/>
      </UserInfo>
    </Rights>
    <SharedWithUsers xmlns="2ae1284a-9b9e-458d-99ac-a6e45b9ad47b">
      <UserInfo>
        <DisplayName>Pierry, Emmanuelle;#263;#Sandrine Gestin;#115;#Lalande, Irene;#146;#Purtill, Emmet;#276;#Doug Hubatsch;#131;#Spencer, Gavin</DisplayName>
        <AccountId>114</AccountId>
        <AccountType/>
      </UserInfo>
    </SharedWithUsers>
    <TaxCatchAll xmlns="6829c8f9-c872-4abf-9d6f-651ab6043209" xsi:nil="true"/>
    <France_Doc_x0020_Approval xmlns="2ae1284a-9b9e-458d-99ac-a6e45b9ad47b">
      <Url xsi:nil="true"/>
      <Description xsi:nil="true"/>
    </France_Doc_x0020_Approval>
    <_dlc_DocId xmlns="6829c8f9-c872-4abf-9d6f-651ab6043209">XD2RT66DJPCP-1326117096-952780</_dlc_DocId>
    <_dlc_DocIdUrl xmlns="6829c8f9-c872-4abf-9d6f-651ab6043209">
      <Url>https://nicox365.sharepoint.com/sites/fr/_layouts/15/DocIdRedir.aspx?ID=XD2RT66DJPCP-1326117096-952780</Url>
      <Description>XD2RT66DJPCP-1326117096-952780</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2F8A178863034459F2295F278CEC87F" ma:contentTypeVersion="21" ma:contentTypeDescription="Create a new document." ma:contentTypeScope="" ma:versionID="b8f2a5828bc3d1e92948b13abe8b5c51">
  <xsd:schema xmlns:xsd="http://www.w3.org/2001/XMLSchema" xmlns:xs="http://www.w3.org/2001/XMLSchema" xmlns:p="http://schemas.microsoft.com/office/2006/metadata/properties" xmlns:ns2="6829c8f9-c872-4abf-9d6f-651ab6043209" xmlns:ns3="2ae1284a-9b9e-458d-99ac-a6e45b9ad47b" targetNamespace="http://schemas.microsoft.com/office/2006/metadata/properties" ma:root="true" ma:fieldsID="bfa02490ccf398d12722ad92d5a2be25" ns2:_="" ns3:_="">
    <xsd:import namespace="6829c8f9-c872-4abf-9d6f-651ab6043209"/>
    <xsd:import namespace="2ae1284a-9b9e-458d-99ac-a6e45b9ad47b"/>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element ref="ns3:France_Doc_x0020_Approval" minOccurs="0"/>
                <xsd:element ref="ns3:Right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LengthInSeconds" minOccurs="0"/>
                <xsd:element ref="ns3:MediaServiceOCR" minOccurs="0"/>
                <xsd:element ref="ns3:MediaServiceLocation" minOccurs="0"/>
                <xsd:element ref="ns2: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9c8f9-c872-4abf-9d6f-651ab604320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8" nillable="true" ma:displayName="Taxonomy Catch All Column" ma:hidden="true" ma:list="{c40c08b2-ef26-4553-94f5-2d6c3a1f9ce1}" ma:internalName="TaxCatchAll" ma:showField="CatchAllData" ma:web="6829c8f9-c872-4abf-9d6f-651ab6043209">
      <xsd:complexType>
        <xsd:complexContent>
          <xsd:extension base="dms:MultiChoiceLookup">
            <xsd:sequence>
              <xsd:element name="Value" type="dms:Lookup" maxOccurs="unbounded" minOccurs="0" nillable="true"/>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e1284a-9b9e-458d-99ac-a6e45b9ad47b" elementFormDefault="qualified">
    <xsd:import namespace="http://schemas.microsoft.com/office/2006/documentManagement/types"/>
    <xsd:import namespace="http://schemas.microsoft.com/office/infopath/2007/PartnerControls"/>
    <xsd:element name="SharedWithUsers" ma:index="11" nillable="true" ma:displayName="Shared With" ma:list="UserInfo" ma:SearchPeopleOnly="false" ma:internalName="SharedWithUsers"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rance_Doc_x0020_Approval" ma:index="12" nillable="true" ma:displayName="France_Doc Approval" ma:format="Hyperlink" ma:internalName="France_Doc_x0020_Approva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Rights" ma:index="13" nillable="true" ma:displayName="Rights" ma:list="UserInfo" ma:internalName="Rights"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416ec84-4a82-4f10-ad1f-baf872f2ea6b"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15AA1B-470B-44CC-97B2-B5A7B28AED4E}">
  <ds:schemaRefs>
    <ds:schemaRef ds:uri="http://schemas.microsoft.com/sharepoint/events"/>
  </ds:schemaRefs>
</ds:datastoreItem>
</file>

<file path=customXml/itemProps2.xml><?xml version="1.0" encoding="utf-8"?>
<ds:datastoreItem xmlns:ds="http://schemas.openxmlformats.org/officeDocument/2006/customXml" ds:itemID="{F9D3F292-CA2E-405B-B17D-DAAC881BFC62}">
  <ds:schemaRefs>
    <ds:schemaRef ds:uri="2ae1284a-9b9e-458d-99ac-a6e45b9ad47b"/>
    <ds:schemaRef ds:uri="6829c8f9-c872-4abf-9d6f-651ab60432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BB7FF57-2471-4909-A73E-4CD22C94509F}">
  <ds:schemaRefs>
    <ds:schemaRef ds:uri="http://schemas.microsoft.com/sharepoint/v3/contenttype/forms"/>
  </ds:schemaRefs>
</ds:datastoreItem>
</file>

<file path=customXml/itemProps4.xml><?xml version="1.0" encoding="utf-8"?>
<ds:datastoreItem xmlns:ds="http://schemas.openxmlformats.org/officeDocument/2006/customXml" ds:itemID="{B4243B3A-65B3-41F3-8841-055C38E6D55A}">
  <ds:schemaRefs>
    <ds:schemaRef ds:uri="2ae1284a-9b9e-458d-99ac-a6e45b9ad47b"/>
    <ds:schemaRef ds:uri="6829c8f9-c872-4abf-9d6f-651ab60432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4676</Words>
  <Application>Microsoft Office PowerPoint</Application>
  <PresentationFormat>Widescreen</PresentationFormat>
  <Paragraphs>476</Paragraphs>
  <Slides>29</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Wingdings</vt:lpstr>
      <vt:lpstr>Roboto</vt:lpstr>
      <vt:lpstr>OblikW01-Light</vt:lpstr>
      <vt:lpstr>Arial</vt:lpstr>
      <vt:lpstr>OblikW01-Bold</vt:lpstr>
      <vt:lpstr>Calibri</vt:lpstr>
      <vt:lpstr>Noto Sans Symbols</vt:lpstr>
      <vt:lpstr>Helvetica Neue</vt:lpstr>
      <vt:lpstr>Aptos</vt:lpstr>
      <vt:lpstr>Office Theme</vt:lpstr>
      <vt:lpstr>PowerPoint Presentation</vt:lpstr>
      <vt:lpstr>Forward-looking statements</vt:lpstr>
      <vt:lpstr>Progress in achieving value inflection points expected for 2024-2025</vt:lpstr>
      <vt:lpstr>Consistently delivering innovations in ophthalmology …</vt:lpstr>
      <vt:lpstr>Upcoming milestones</vt:lpstr>
      <vt:lpstr>An innovative portfolio led by  NCX 470, a derisked product candidate with global potential</vt:lpstr>
      <vt:lpstr>Glaucoma: a worldwide ophthalmic condition with unmet medical needs</vt:lpstr>
      <vt:lpstr>Unmet medical needs for glaucoma treatment</vt:lpstr>
      <vt:lpstr>NCX 470 acts through a dual mechanism1 for IOP lowering</vt:lpstr>
      <vt:lpstr>Positive NCX 470 Mont Blanc topline results1,2,3</vt:lpstr>
      <vt:lpstr>Mont Blanc Phase 3 efficacy trial design1</vt:lpstr>
      <vt:lpstr>Baseline characteristics, demographics and disposition1</vt:lpstr>
      <vt:lpstr>PowerPoint Presentation</vt:lpstr>
      <vt:lpstr>NCX 470 0.1% achieved non-inferiority and demonstrated an IOP-lowering greater than Latanoprost 0.005% of up to 1.0mmHg</vt:lpstr>
      <vt:lpstr>NCX 470 topline results demonstrate robust efficacy and safety1</vt:lpstr>
      <vt:lpstr>NCX 470 – Presentations at key ophthalmology conferences</vt:lpstr>
      <vt:lpstr>Mont Blanc results published in a prestigious journal</vt:lpstr>
      <vt:lpstr>U.S. glaucoma clinical advisory board with leading experts</vt:lpstr>
      <vt:lpstr>Value proposition of NCX 470</vt:lpstr>
      <vt:lpstr>NCX 470 Commercial Potential and Timing </vt:lpstr>
      <vt:lpstr>PowerPoint Presentation</vt:lpstr>
      <vt:lpstr>PowerPoint Presentation</vt:lpstr>
      <vt:lpstr>Future commercialization of NCX 470</vt:lpstr>
      <vt:lpstr>Existing commercial products</vt:lpstr>
      <vt:lpstr>NCX 1728: Research collaboration with Glaukos</vt:lpstr>
      <vt:lpstr>A refocused global leadership team </vt:lpstr>
      <vt:lpstr>Financial highlights</vt:lpstr>
      <vt:lpstr>Investment highlights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Spencer@nicox.com</dc:creator>
  <cp:lastModifiedBy>Armèle Olivié</cp:lastModifiedBy>
  <cp:revision>4</cp:revision>
  <cp:lastPrinted>2024-06-06T16:52:57Z</cp:lastPrinted>
  <dcterms:created xsi:type="dcterms:W3CDTF">2020-05-12T11:51:08Z</dcterms:created>
  <dcterms:modified xsi:type="dcterms:W3CDTF">2024-09-23T07:44:54Z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0x01010022F8A178863034459F2295F278CEC87F</vt:lpwstr>
  </property>
  <property fmtid="{D5CDD505-2E9C-101B-9397-08002B2CF9AE}" pid="3" name="MediaServiceImageTags">
    <vt:lpwstr/>
  </property>
  <property fmtid="{D5CDD505-2E9C-101B-9397-08002B2CF9AE}" pid="4" name="_dlc_DocIdItemGuid">
    <vt:lpwstr>fc8dc582-292d-4d1c-bf6d-46b0c5609324</vt:lpwstr>
  </property>
</Properties>
</file>